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70" r:id="rId8"/>
    <p:sldId id="268" r:id="rId9"/>
    <p:sldId id="261" r:id="rId10"/>
    <p:sldId id="269" r:id="rId11"/>
    <p:sldId id="264" r:id="rId12"/>
    <p:sldId id="265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504" autoAdjust="0"/>
  </p:normalViewPr>
  <p:slideViewPr>
    <p:cSldViewPr snapToGrid="0">
      <p:cViewPr varScale="1">
        <p:scale>
          <a:sx n="72" d="100"/>
          <a:sy n="72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232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43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7906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77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7524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10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702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609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26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2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293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00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76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46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937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9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 l="8000" t="68000" r="75000" b="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341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13939" y="2607191"/>
            <a:ext cx="7322713" cy="1352282"/>
          </a:xfrm>
        </p:spPr>
        <p:txBody>
          <a:bodyPr/>
          <a:lstStyle/>
          <a:p>
            <a:pPr algn="ctr"/>
            <a:r>
              <a:rPr lang="es-CO" sz="8000" b="1" dirty="0">
                <a:solidFill>
                  <a:schemeClr val="tx1"/>
                </a:solidFill>
              </a:rPr>
              <a:t>INDUCCIÓN Y REINDUCCIÓN</a:t>
            </a:r>
          </a:p>
        </p:txBody>
      </p:sp>
    </p:spTree>
    <p:extLst>
      <p:ext uri="{BB962C8B-B14F-4D97-AF65-F5344CB8AC3E}">
        <p14:creationId xmlns:p14="http://schemas.microsoft.com/office/powerpoint/2010/main" val="3629366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725A1-DA19-4362-A9DF-3E175FB1E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560" y="816638"/>
            <a:ext cx="8596668" cy="1320800"/>
          </a:xfrm>
        </p:spPr>
        <p:txBody>
          <a:bodyPr/>
          <a:lstStyle/>
          <a:p>
            <a:r>
              <a:rPr lang="es-ES" b="1" dirty="0"/>
              <a:t>PROGRAMAS DE RIESGOS CRITICOS </a:t>
            </a:r>
            <a:endParaRPr lang="es-CO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B29FC4-194F-4329-8421-8198D6089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3543" y="1683512"/>
            <a:ext cx="8596668" cy="4079555"/>
          </a:xfrm>
        </p:spPr>
        <p:txBody>
          <a:bodyPr>
            <a:noAutofit/>
          </a:bodyPr>
          <a:lstStyle/>
          <a:p>
            <a:r>
              <a:rPr lang="es-ES" sz="2400" dirty="0"/>
              <a:t>PREVENCIÓN DE LA VELOCIDAD </a:t>
            </a:r>
          </a:p>
          <a:p>
            <a:endParaRPr lang="es-ES" sz="2400" dirty="0"/>
          </a:p>
          <a:p>
            <a:r>
              <a:rPr lang="es-ES" sz="2400" dirty="0"/>
              <a:t>DISTRACCIONES </a:t>
            </a:r>
          </a:p>
          <a:p>
            <a:endParaRPr lang="es-ES" sz="2400" dirty="0"/>
          </a:p>
          <a:p>
            <a:r>
              <a:rPr lang="es-ES" sz="2400" dirty="0"/>
              <a:t>FATIGA </a:t>
            </a:r>
          </a:p>
          <a:p>
            <a:endParaRPr lang="es-ES" sz="2400" dirty="0"/>
          </a:p>
          <a:p>
            <a:r>
              <a:rPr lang="es-ES" sz="2400" dirty="0"/>
              <a:t>CONSUMO DE SUSTANCIAS PSICOACTIVAS – ALCOHOL </a:t>
            </a:r>
          </a:p>
          <a:p>
            <a:endParaRPr lang="es-ES" sz="2400" dirty="0"/>
          </a:p>
          <a:p>
            <a:r>
              <a:rPr lang="es-ES" sz="2400" dirty="0"/>
              <a:t>ACTORES VIALES 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3600073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48737" y="1204500"/>
            <a:ext cx="5195287" cy="378639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s-CO" sz="1600" dirty="0"/>
              <a:t>Participar en la actualización de la identificación de peligros, evaluación y valoración de riesgos.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s-CO" sz="16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s-CO" sz="1600" dirty="0"/>
              <a:t>Apoyar en la inducción y reinducción en </a:t>
            </a:r>
            <a:r>
              <a:rPr lang="es-CO" sz="1600" dirty="0" err="1"/>
              <a:t>sst</a:t>
            </a:r>
            <a:r>
              <a:rPr lang="es-CO" sz="1600" dirty="0"/>
              <a:t>.</a:t>
            </a:r>
          </a:p>
          <a:p>
            <a:pPr marL="0" indent="0" algn="just">
              <a:buNone/>
            </a:pPr>
            <a:endParaRPr lang="es-CO" sz="16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s-CO" sz="1600" dirty="0"/>
              <a:t>Informar sobre las necesidades de capacitación y entrenamiento en Seguridad y Salud en el Trabajo.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s-CO" sz="16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s-CO" sz="1600" dirty="0"/>
              <a:t>Participar en la investigación de los incidentes y accidentes de trabajo.</a:t>
            </a:r>
          </a:p>
          <a:p>
            <a:endParaRPr lang="es-CO" sz="1600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503051" y="690269"/>
            <a:ext cx="5882831" cy="378639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s-CO" sz="1600" dirty="0"/>
              <a:t>Apoyar al área de SST en el fomento del autocuidado y reporte de condiciones de salud de los colaboradores a cargo.</a:t>
            </a:r>
          </a:p>
          <a:p>
            <a:pPr marL="0" indent="0" algn="just">
              <a:buNone/>
            </a:pPr>
            <a:endParaRPr lang="es-CO" sz="16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s-CO" sz="1600" dirty="0"/>
              <a:t>Colaborar en la difusión de la información general de las directrices, protocolos, recomendaciones que envíe el área de SST.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s-CO" sz="16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s-CO" sz="1600" dirty="0"/>
              <a:t>Promover el uso adecuado e importancia de utilizar los elementos de protección personal que entrega la empres, así como la comprensión de la política.</a:t>
            </a:r>
          </a:p>
          <a:p>
            <a:pPr marL="0" indent="0" algn="just">
              <a:buNone/>
            </a:pPr>
            <a:endParaRPr lang="es-CO" sz="16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s-CO" sz="1600" dirty="0"/>
              <a:t>Mantener canales de información entre los trabajadores a cargo y el área de SST en caso de llegar a presentar síntomas o casos confirmados por COVID-19 y mantener la confidencialidad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s-CO" sz="1600" dirty="0"/>
              <a:t>Participar en las inspecciones planeadas por el </a:t>
            </a:r>
            <a:r>
              <a:rPr lang="es-CO" sz="1600" dirty="0" err="1"/>
              <a:t>copasst</a:t>
            </a:r>
            <a:r>
              <a:rPr lang="es-CO" sz="1600" dirty="0"/>
              <a:t> y </a:t>
            </a:r>
            <a:r>
              <a:rPr lang="es-CO" sz="1600" dirty="0" err="1"/>
              <a:t>sst</a:t>
            </a:r>
            <a:r>
              <a:rPr lang="es-CO" sz="1600" dirty="0"/>
              <a:t>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s-CO" sz="1600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3054714" y="690269"/>
            <a:ext cx="2289310" cy="3622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O" b="1" dirty="0"/>
              <a:t>MANDOS MEDIOS</a:t>
            </a:r>
          </a:p>
        </p:txBody>
      </p:sp>
    </p:spTree>
    <p:extLst>
      <p:ext uri="{BB962C8B-B14F-4D97-AF65-F5344CB8AC3E}">
        <p14:creationId xmlns:p14="http://schemas.microsoft.com/office/powerpoint/2010/main" val="64144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503547" y="1687069"/>
            <a:ext cx="4861369" cy="3940935"/>
          </a:xfrm>
        </p:spPr>
        <p:txBody>
          <a:bodyPr>
            <a:noAutofit/>
          </a:bodyPr>
          <a:lstStyle/>
          <a:p>
            <a:pPr marL="468000" algn="just"/>
            <a:r>
              <a:rPr lang="es-CO" dirty="0"/>
              <a:t>Conocer y tener clara la política</a:t>
            </a:r>
          </a:p>
          <a:p>
            <a:pPr marL="125100" indent="0" algn="just">
              <a:buNone/>
            </a:pPr>
            <a:endParaRPr lang="es-CO" dirty="0"/>
          </a:p>
          <a:p>
            <a:pPr marL="468000" algn="just"/>
            <a:r>
              <a:rPr lang="es-CO" dirty="0"/>
              <a:t>Procurar el cuidado integral de su salud.</a:t>
            </a:r>
          </a:p>
          <a:p>
            <a:pPr marL="468000" algn="just"/>
            <a:endParaRPr lang="es-CO" dirty="0"/>
          </a:p>
          <a:p>
            <a:pPr marL="468000" algn="just"/>
            <a:r>
              <a:rPr lang="es-CO" dirty="0"/>
              <a:t>Suministrar información clara, completa y veraz sobre su estado de salud.</a:t>
            </a:r>
          </a:p>
          <a:p>
            <a:pPr marL="468000" algn="just"/>
            <a:endParaRPr lang="es-CO" dirty="0"/>
          </a:p>
          <a:p>
            <a:pPr marL="468000" algn="just"/>
            <a:r>
              <a:rPr lang="es-CO" dirty="0"/>
              <a:t>Cumplir las normas de seguridad implementadas por la empresa.</a:t>
            </a:r>
          </a:p>
          <a:p>
            <a:pPr marL="468000" algn="just"/>
            <a:endParaRPr lang="es-CO" dirty="0"/>
          </a:p>
          <a:p>
            <a:pPr marL="468000" algn="just"/>
            <a:r>
              <a:rPr lang="es-CO" dirty="0"/>
              <a:t>Participar en la prevención de riesgos laborales mediante las actividades que se realicen en la empresa.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27965" y="1875362"/>
            <a:ext cx="5226007" cy="394093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s-CO" sz="1600" dirty="0"/>
          </a:p>
          <a:p>
            <a:pPr algn="just"/>
            <a:r>
              <a:rPr lang="es-ES" dirty="0"/>
              <a:t>Cumplir, tener  hábitos, comportamientos y conductas seguras (Seguridad vial).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Reportar inmediatamente todo accidente de trabajo o incidente o  siniestros viales en desplazamientos laborales</a:t>
            </a:r>
            <a:endParaRPr lang="es-CO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451488" y="818812"/>
            <a:ext cx="5943225" cy="411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sz="2400" b="1" dirty="0">
                <a:solidFill>
                  <a:schemeClr val="tx1"/>
                </a:solidFill>
              </a:rPr>
              <a:t>RESPONSABILIDADES COLABORADORES:</a:t>
            </a:r>
          </a:p>
        </p:txBody>
      </p:sp>
    </p:spTree>
    <p:extLst>
      <p:ext uri="{BB962C8B-B14F-4D97-AF65-F5344CB8AC3E}">
        <p14:creationId xmlns:p14="http://schemas.microsoft.com/office/powerpoint/2010/main" val="860619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G-SST – Grupo KPI Colomb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855" y="847533"/>
            <a:ext cx="6658290" cy="3440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476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3072" y="915884"/>
            <a:ext cx="8348406" cy="462342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/>
              <a:t>INDUCCIÓN Y REINDUCCIÓN EN SST - PESV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81152" y="2199226"/>
            <a:ext cx="4718915" cy="3390205"/>
          </a:xfrm>
        </p:spPr>
        <p:txBody>
          <a:bodyPr>
            <a:normAutofit lnSpcReduction="10000"/>
          </a:bodyPr>
          <a:lstStyle/>
          <a:p>
            <a:r>
              <a:rPr lang="es-CO" dirty="0"/>
              <a:t>NORMATIVIDAD DE SST  - PESV</a:t>
            </a:r>
          </a:p>
          <a:p>
            <a:r>
              <a:rPr lang="es-CO" dirty="0"/>
              <a:t>QUE ES SGSST - PESV</a:t>
            </a:r>
          </a:p>
          <a:p>
            <a:r>
              <a:rPr lang="es-CO" dirty="0"/>
              <a:t>POLITICA </a:t>
            </a:r>
          </a:p>
          <a:p>
            <a:r>
              <a:rPr lang="es-CO" dirty="0"/>
              <a:t>COMITÉS DE SST </a:t>
            </a:r>
          </a:p>
          <a:p>
            <a:r>
              <a:rPr lang="es-CO" dirty="0"/>
              <a:t>CONCEPTOS GENERALES </a:t>
            </a:r>
          </a:p>
          <a:p>
            <a:r>
              <a:rPr lang="es-CO" dirty="0"/>
              <a:t>MECANISMO DE COMUNICACIÓN</a:t>
            </a:r>
          </a:p>
          <a:p>
            <a:r>
              <a:rPr lang="es-ES" dirty="0"/>
              <a:t>PROGRAMAS DE RIESGOS CRITICOS</a:t>
            </a:r>
            <a:endParaRPr lang="es-CO" dirty="0"/>
          </a:p>
          <a:p>
            <a:r>
              <a:rPr lang="es-CO" dirty="0"/>
              <a:t>ROLES Y RESPONSABILIDADES </a:t>
            </a:r>
          </a:p>
          <a:p>
            <a:r>
              <a:rPr lang="es-CO" dirty="0"/>
              <a:t>EVALUACION </a:t>
            </a:r>
          </a:p>
        </p:txBody>
      </p:sp>
      <p:pic>
        <p:nvPicPr>
          <p:cNvPr id="3076" name="Picture 4" descr="4 Tips para mejorar la Inducción en Seguridad y Salud en el Trabajo -  LudoPrevención Perú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28" b="4308"/>
          <a:stretch/>
        </p:blipFill>
        <p:spPr bwMode="auto">
          <a:xfrm>
            <a:off x="1338935" y="1964456"/>
            <a:ext cx="3339536" cy="2223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00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374" y="899089"/>
            <a:ext cx="8596668" cy="3554568"/>
          </a:xfrm>
        </p:spPr>
        <p:txBody>
          <a:bodyPr/>
          <a:lstStyle/>
          <a:p>
            <a:pPr marL="0" indent="0" algn="ctr">
              <a:buNone/>
            </a:pPr>
            <a:r>
              <a:rPr lang="es-CO" sz="3200" b="1" dirty="0"/>
              <a:t>NORMATIVIDAD RELACIONADA</a:t>
            </a:r>
          </a:p>
          <a:p>
            <a:pPr marL="0" indent="0" algn="ctr">
              <a:buNone/>
            </a:pPr>
            <a:endParaRPr lang="es-CO" sz="3200" dirty="0"/>
          </a:p>
          <a:p>
            <a:r>
              <a:rPr lang="es-CO" sz="2400" dirty="0">
                <a:solidFill>
                  <a:schemeClr val="tx1"/>
                </a:solidFill>
              </a:rPr>
              <a:t>DECRETO 1072 DE 2015</a:t>
            </a:r>
          </a:p>
          <a:p>
            <a:r>
              <a:rPr lang="es-CO" sz="2400" dirty="0">
                <a:solidFill>
                  <a:schemeClr val="tx1"/>
                </a:solidFill>
              </a:rPr>
              <a:t>RESOLUCION 0312 DE 2019</a:t>
            </a:r>
          </a:p>
          <a:p>
            <a:endParaRPr lang="es-ES" sz="2400" dirty="0">
              <a:solidFill>
                <a:schemeClr val="tx1"/>
              </a:solidFill>
            </a:endParaRPr>
          </a:p>
          <a:p>
            <a:r>
              <a:rPr lang="es-ES" sz="2400" dirty="0">
                <a:solidFill>
                  <a:schemeClr val="tx1"/>
                </a:solidFill>
              </a:rPr>
              <a:t>R</a:t>
            </a:r>
            <a:r>
              <a:rPr lang="es-CO" sz="2400" dirty="0">
                <a:solidFill>
                  <a:schemeClr val="tx1"/>
                </a:solidFill>
              </a:rPr>
              <a:t>ESOLUCIÓN 40595 DEL 2022</a:t>
            </a:r>
          </a:p>
          <a:p>
            <a:endParaRPr lang="es-ES" sz="2400" dirty="0"/>
          </a:p>
        </p:txBody>
      </p:sp>
      <p:pic>
        <p:nvPicPr>
          <p:cNvPr id="6" name="Picture 2" descr="NORMATIVIDAD SGSS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42"/>
          <a:stretch/>
        </p:blipFill>
        <p:spPr bwMode="auto">
          <a:xfrm>
            <a:off x="9060289" y="1577729"/>
            <a:ext cx="2168653" cy="1851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Marcador de contenido 2"/>
          <p:cNvSpPr txBox="1">
            <a:spLocks/>
          </p:cNvSpPr>
          <p:nvPr/>
        </p:nvSpPr>
        <p:spPr>
          <a:xfrm>
            <a:off x="6669031" y="4530235"/>
            <a:ext cx="2633995" cy="1194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dirty="0">
                <a:solidFill>
                  <a:schemeClr val="tx1"/>
                </a:solidFill>
              </a:rPr>
              <a:t>SGSST</a:t>
            </a:r>
          </a:p>
          <a:p>
            <a:r>
              <a:rPr lang="es-ES" sz="3200" dirty="0">
                <a:solidFill>
                  <a:schemeClr val="tx1"/>
                </a:solidFill>
              </a:rPr>
              <a:t>PESV</a:t>
            </a:r>
            <a:endParaRPr lang="es-CO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243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47701" y="588532"/>
            <a:ext cx="10303395" cy="3360616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endParaRPr lang="es-CO" dirty="0"/>
          </a:p>
          <a:p>
            <a:pPr marL="0" indent="0" algn="just">
              <a:buNone/>
            </a:pPr>
            <a:endParaRPr lang="es-CO" dirty="0"/>
          </a:p>
          <a:p>
            <a:pPr marL="0" indent="0" algn="just">
              <a:buNone/>
            </a:pPr>
            <a:endParaRPr lang="es-CO" dirty="0"/>
          </a:p>
          <a:p>
            <a:pPr fontAlgn="base"/>
            <a:r>
              <a:rPr lang="es-ES" sz="8000" dirty="0">
                <a:solidFill>
                  <a:schemeClr val="tx1"/>
                </a:solidFill>
              </a:rPr>
              <a:t>Cumplir con la legislación colombiana vigente en materia de Seguridad y Salud en el Trabajo “SST” y requisitos legales aplicables al plan estratégico de seguridad vial “PESV”.</a:t>
            </a:r>
          </a:p>
          <a:p>
            <a:pPr marL="0" indent="0" fontAlgn="base">
              <a:buNone/>
            </a:pPr>
            <a:r>
              <a:rPr lang="es-ES" sz="8000" dirty="0">
                <a:solidFill>
                  <a:schemeClr val="tx1"/>
                </a:solidFill>
              </a:rPr>
              <a:t> </a:t>
            </a:r>
          </a:p>
          <a:p>
            <a:pPr fontAlgn="base"/>
            <a:r>
              <a:rPr lang="es-ES" sz="8000" dirty="0">
                <a:solidFill>
                  <a:schemeClr val="tx1"/>
                </a:solidFill>
              </a:rPr>
              <a:t>Identificación de peligros y valoración de los riesgos de SST y Caracterización, evaluación y control de siniestros Viales.</a:t>
            </a:r>
          </a:p>
          <a:p>
            <a:pPr marL="0" indent="0" fontAlgn="base">
              <a:buNone/>
            </a:pPr>
            <a:r>
              <a:rPr lang="es-ES" sz="8000" dirty="0"/>
              <a:t>   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0" y="332979"/>
            <a:ext cx="42629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3600" b="1" dirty="0"/>
              <a:t>POLITICA</a:t>
            </a:r>
            <a:r>
              <a:rPr lang="es-CO" sz="2800" b="1" dirty="0"/>
              <a:t> 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702DEF8F-4EA9-47CC-ADEB-28832FBE127A}"/>
              </a:ext>
            </a:extLst>
          </p:cNvPr>
          <p:cNvSpPr/>
          <p:nvPr/>
        </p:nvSpPr>
        <p:spPr>
          <a:xfrm>
            <a:off x="3551581" y="3742629"/>
            <a:ext cx="8309115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ES" sz="2600" dirty="0"/>
              <a:t>Incentivar la importancia de la salud mental como elemento integral de la garantía del derecho a la salud de todos los trabajadores  así mismo la adopción de estilos de vida y trabajos saludables y desarrollar actividades de prevención del consumo de sustancias alucinógenas,  alcohol, enervantes y el tabaquismo en el ámbito laboral y la Conducción.</a:t>
            </a:r>
          </a:p>
        </p:txBody>
      </p:sp>
    </p:spTree>
    <p:extLst>
      <p:ext uri="{BB962C8B-B14F-4D97-AF65-F5344CB8AC3E}">
        <p14:creationId xmlns:p14="http://schemas.microsoft.com/office/powerpoint/2010/main" val="2542023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E5A263-71AD-4564-B0CE-73ED81D8F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710" y="195713"/>
            <a:ext cx="10984580" cy="2825784"/>
          </a:xfrm>
        </p:spPr>
        <p:txBody>
          <a:bodyPr>
            <a:noAutofit/>
          </a:bodyPr>
          <a:lstStyle/>
          <a:p>
            <a:pPr fontAlgn="base"/>
            <a:r>
              <a:rPr lang="es-ES" sz="2400" dirty="0"/>
              <a:t>Promover la seguridad y salud de todos los trabajadores, mediante la mejora continua del sistema de gestión de la seguridad y salud en el trabajo (SGSST) y el Plan Estratégico de Seguridad Vial  (PESV), la prevención de accidentes laborales, disminución siniestros Viales, y situaciones de emergencias. </a:t>
            </a:r>
          </a:p>
          <a:p>
            <a:pPr fontAlgn="base"/>
            <a:r>
              <a:rPr lang="es-ES" sz="2400" dirty="0"/>
              <a:t>Prevenir el acoso laboral y promover un ambiente de convivencia laboral. </a:t>
            </a:r>
          </a:p>
          <a:p>
            <a:endParaRPr lang="es-CO" sz="2400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213A68E-BA26-462B-B196-650829F472E3}"/>
              </a:ext>
            </a:extLst>
          </p:cNvPr>
          <p:cNvSpPr/>
          <p:nvPr/>
        </p:nvSpPr>
        <p:spPr>
          <a:xfrm>
            <a:off x="3114261" y="2703016"/>
            <a:ext cx="881269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Garantizar el derecho a la desconexión laboral, el cual inicia una vez finaliza la jornada laboral, de acuerdo a la naturaleza del cargo, facilitando los mecanismos y medios para que los trabajadores puedan presentar los trámites de quejas y reclamos frente al comité de convivencia laboral, con el fin de brindar solución al conflicto y verificación de los acuerdos alcanzados.</a:t>
            </a:r>
          </a:p>
          <a:p>
            <a:pPr fontAlgn="base"/>
            <a:endParaRPr lang="es-E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/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Garantizar el diseño, implementación y mejora continua del PESV, con alcance a los desplazamientos laborales y trayectos in itinere (en el camino).</a:t>
            </a:r>
          </a:p>
        </p:txBody>
      </p:sp>
    </p:spTree>
    <p:extLst>
      <p:ext uri="{BB962C8B-B14F-4D97-AF65-F5344CB8AC3E}">
        <p14:creationId xmlns:p14="http://schemas.microsoft.com/office/powerpoint/2010/main" val="1495084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45197" y="1180914"/>
            <a:ext cx="5008401" cy="50527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sz="4400" b="1" dirty="0"/>
              <a:t>CONCEPTOS </a:t>
            </a:r>
          </a:p>
          <a:p>
            <a:endParaRPr lang="es-CO" sz="2800" dirty="0"/>
          </a:p>
          <a:p>
            <a:r>
              <a:rPr lang="es-CO" sz="3500" dirty="0"/>
              <a:t>CONDICIÓN INSEGURA </a:t>
            </a:r>
          </a:p>
          <a:p>
            <a:r>
              <a:rPr lang="es-CO" sz="3500" dirty="0"/>
              <a:t>ACTO INSEGURO </a:t>
            </a:r>
          </a:p>
          <a:p>
            <a:r>
              <a:rPr lang="es-CO" sz="3500" dirty="0"/>
              <a:t>INCIDENTE LABORAL </a:t>
            </a:r>
          </a:p>
          <a:p>
            <a:r>
              <a:rPr lang="es-CO" sz="3500" dirty="0"/>
              <a:t>ACCIDENTE LABORAL </a:t>
            </a:r>
          </a:p>
          <a:p>
            <a:r>
              <a:rPr lang="es-ES" sz="3500" dirty="0"/>
              <a:t>S</a:t>
            </a:r>
            <a:r>
              <a:rPr lang="es-CO" sz="3500" dirty="0"/>
              <a:t>INIESTRO VIAL </a:t>
            </a:r>
          </a:p>
        </p:txBody>
      </p:sp>
      <p:pic>
        <p:nvPicPr>
          <p:cNvPr id="8" name="Picture 2" descr="Riesgos Laborales en Atención Domiciliaria | Mapa Men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06" y="763222"/>
            <a:ext cx="3319592" cy="2944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1058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5B9C0581-E4EF-40FB-84BC-C294A9DF71FD}"/>
              </a:ext>
            </a:extLst>
          </p:cNvPr>
          <p:cNvSpPr/>
          <p:nvPr/>
        </p:nvSpPr>
        <p:spPr>
          <a:xfrm>
            <a:off x="1431028" y="593898"/>
            <a:ext cx="71298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CO" sz="2800" b="1" dirty="0">
                <a:latin typeface="Arial" panose="020B0604020202020204" pitchFamily="34" charset="0"/>
                <a:cs typeface="Arial" panose="020B0604020202020204" pitchFamily="34" charset="0"/>
              </a:rPr>
              <a:t>Qué Hacer en caso de presentar un accidente o incidente laboral?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BBEF1BE-B067-4676-A98C-9831EFF10D36}"/>
              </a:ext>
            </a:extLst>
          </p:cNvPr>
          <p:cNvSpPr txBox="1"/>
          <p:nvPr/>
        </p:nvSpPr>
        <p:spPr>
          <a:xfrm>
            <a:off x="3551582" y="1849150"/>
            <a:ext cx="84548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s-ES" sz="2400" dirty="0"/>
              <a:t>Reportar el evento sucedido al Jefe Inmediato </a:t>
            </a:r>
          </a:p>
          <a:p>
            <a:pPr marL="342900" indent="-342900" algn="just">
              <a:buAutoNum type="arabicPeriod"/>
            </a:pPr>
            <a:r>
              <a:rPr lang="es-ES" sz="2400" dirty="0"/>
              <a:t>Diligenciar el formato de reporte de AT – IT (Información del evento) y Enviarlo al área de SST </a:t>
            </a:r>
          </a:p>
          <a:p>
            <a:pPr marL="342900" indent="-342900" algn="just">
              <a:buAutoNum type="arabicPeriod"/>
            </a:pPr>
            <a:r>
              <a:rPr lang="es-ES" sz="2400" dirty="0"/>
              <a:t>Dirigirse a recibir atención Medica si es un caso de accidente Laboral.</a:t>
            </a:r>
          </a:p>
          <a:p>
            <a:pPr marL="342900" indent="-342900" algn="just">
              <a:buAutoNum type="arabicPeriod"/>
            </a:pPr>
            <a:r>
              <a:rPr lang="es-ES" sz="2400" dirty="0"/>
              <a:t>La IPS reportara en primera instancia el evento a la ARL </a:t>
            </a:r>
          </a:p>
          <a:p>
            <a:pPr marL="342900" indent="-342900" algn="just">
              <a:buAutoNum type="arabicPeriod"/>
            </a:pPr>
            <a:r>
              <a:rPr lang="es-ES" sz="2400" dirty="0"/>
              <a:t>El área de SST legalizara el evento ante la ARL. 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18676F6-EC89-4699-A60A-98C2416B714A}"/>
              </a:ext>
            </a:extLst>
          </p:cNvPr>
          <p:cNvSpPr/>
          <p:nvPr/>
        </p:nvSpPr>
        <p:spPr>
          <a:xfrm rot="20876106">
            <a:off x="621529" y="2151841"/>
            <a:ext cx="2252869" cy="15565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Los Eventos se deben reportar dentro de las 24 Horas, sucedido el evento</a:t>
            </a:r>
            <a:endParaRPr lang="es-CO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450186A3-A46F-4B49-98C4-B282AA2A7305}"/>
              </a:ext>
            </a:extLst>
          </p:cNvPr>
          <p:cNvSpPr/>
          <p:nvPr/>
        </p:nvSpPr>
        <p:spPr>
          <a:xfrm>
            <a:off x="5531457" y="4973725"/>
            <a:ext cx="5640125" cy="157284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/>
              <a:t>Se realizar la respectiva investigación, identificando las causas y consecuencias del evento dentro de los 15 días hábiles y se implementara medidas de prevención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46592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4ABE5C-4E22-4AF9-AAB7-5F5D53C49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7666" y="799500"/>
            <a:ext cx="8596668" cy="388077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" sz="3600" b="1" dirty="0"/>
              <a:t>CÓMITES 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sz="2600" dirty="0">
                <a:latin typeface="Arial" panose="020B0604020202020204" pitchFamily="34" charset="0"/>
                <a:cs typeface="Arial" panose="020B0604020202020204" pitchFamily="34" charset="0"/>
              </a:rPr>
              <a:t>COMITÉ PARITARIO DE SEGURIDAD Y SALUD EN EL TRABAJO </a:t>
            </a:r>
          </a:p>
          <a:p>
            <a:pPr marL="0" indent="0">
              <a:buNone/>
            </a:pPr>
            <a:endParaRPr lang="es-E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600" dirty="0">
                <a:latin typeface="Arial" panose="020B0604020202020204" pitchFamily="34" charset="0"/>
                <a:cs typeface="Arial" panose="020B0604020202020204" pitchFamily="34" charset="0"/>
              </a:rPr>
              <a:t>COMITÉ DE CONVIVENCIA LABORAL </a:t>
            </a:r>
          </a:p>
          <a:p>
            <a:pPr marL="0" indent="0">
              <a:buNone/>
            </a:pPr>
            <a:endParaRPr lang="es-E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600" dirty="0">
                <a:latin typeface="Arial" panose="020B0604020202020204" pitchFamily="34" charset="0"/>
                <a:cs typeface="Arial" panose="020B0604020202020204" pitchFamily="34" charset="0"/>
              </a:rPr>
              <a:t>BRIGADA DE EMERGENCIAS </a:t>
            </a:r>
            <a:endParaRPr lang="es-CO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886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80829" y="420756"/>
            <a:ext cx="7604005" cy="574150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CO" dirty="0"/>
              <a:t> </a:t>
            </a:r>
          </a:p>
          <a:p>
            <a:endParaRPr lang="es-CO" dirty="0"/>
          </a:p>
          <a:p>
            <a:r>
              <a:rPr lang="es-CO" sz="2600" dirty="0"/>
              <a:t>1. FORMATO DE REPORTES DE CONDICIONES - ACTOS</a:t>
            </a:r>
          </a:p>
          <a:p>
            <a:pPr marL="0" indent="0">
              <a:buNone/>
            </a:pPr>
            <a:endParaRPr lang="es-CO" sz="2600" dirty="0"/>
          </a:p>
          <a:p>
            <a:r>
              <a:rPr lang="es-ES" sz="2600" dirty="0"/>
              <a:t>2. FORMATO PARA INTERPONER QUEJAS DE ACOSO LABORAL – SEXUAL.</a:t>
            </a:r>
          </a:p>
          <a:p>
            <a:pPr marL="0" indent="0">
              <a:buNone/>
            </a:pPr>
            <a:r>
              <a:rPr lang="es-ES" sz="2600" dirty="0"/>
              <a:t> </a:t>
            </a:r>
            <a:endParaRPr lang="es-CO" sz="2600" dirty="0"/>
          </a:p>
          <a:p>
            <a:r>
              <a:rPr lang="es-CO" sz="2600" dirty="0"/>
              <a:t>3. CORREO ELECTRONICO.</a:t>
            </a:r>
          </a:p>
          <a:p>
            <a:pPr marL="0" indent="0">
              <a:buNone/>
            </a:pPr>
            <a:endParaRPr lang="es-CO" sz="2600" dirty="0"/>
          </a:p>
          <a:p>
            <a:r>
              <a:rPr lang="es-CO" sz="2600" dirty="0"/>
              <a:t>4. OFICIOS – CIRCULARES</a:t>
            </a:r>
          </a:p>
          <a:p>
            <a:endParaRPr lang="es-ES" sz="2600" dirty="0"/>
          </a:p>
          <a:p>
            <a:r>
              <a:rPr lang="es-ES" sz="2600" dirty="0"/>
              <a:t>PAGINA WEB </a:t>
            </a:r>
            <a:endParaRPr lang="es-CO" sz="2600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6146" name="Picture 2" descr="Comunicación del Sistema de Gestión 👨🏻‍💼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71853">
            <a:off x="636609" y="1796066"/>
            <a:ext cx="2424644" cy="120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68571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1498</TotalTime>
  <Words>656</Words>
  <Application>Microsoft Office PowerPoint</Application>
  <PresentationFormat>Panorámica</PresentationFormat>
  <Paragraphs>106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Faceta</vt:lpstr>
      <vt:lpstr>INDUCCIÓN Y REINDUCCIÓN</vt:lpstr>
      <vt:lpstr>INDUCCIÓN Y REINDUCCIÓN EN SST - PESV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PROGRAMAS DE RIESGOS CRITICOS 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REINDUCCION EN SEGURIDAD Y SALUD EN EL TRABAJO SST</dc:title>
  <dc:creator>USER</dc:creator>
  <cp:lastModifiedBy>Usuario</cp:lastModifiedBy>
  <cp:revision>30</cp:revision>
  <dcterms:created xsi:type="dcterms:W3CDTF">2021-12-22T09:58:44Z</dcterms:created>
  <dcterms:modified xsi:type="dcterms:W3CDTF">2025-03-26T18:01:23Z</dcterms:modified>
</cp:coreProperties>
</file>