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78" r:id="rId3"/>
    <p:sldId id="279" r:id="rId4"/>
    <p:sldId id="280" r:id="rId5"/>
    <p:sldId id="282" r:id="rId6"/>
    <p:sldId id="283" r:id="rId7"/>
    <p:sldId id="284" r:id="rId8"/>
    <p:sldId id="270" r:id="rId9"/>
    <p:sldId id="271" r:id="rId10"/>
    <p:sldId id="286" r:id="rId11"/>
    <p:sldId id="288" r:id="rId12"/>
    <p:sldId id="295" r:id="rId13"/>
    <p:sldId id="289" r:id="rId14"/>
    <p:sldId id="272" r:id="rId15"/>
    <p:sldId id="273" r:id="rId16"/>
    <p:sldId id="290" r:id="rId17"/>
    <p:sldId id="291" r:id="rId18"/>
    <p:sldId id="297" r:id="rId19"/>
    <p:sldId id="296" r:id="rId20"/>
    <p:sldId id="292" r:id="rId21"/>
    <p:sldId id="294" r:id="rId22"/>
  </p:sldIdLst>
  <p:sldSz cx="9144000" cy="5143500" type="screen16x9"/>
  <p:notesSz cx="6858000" cy="9144000"/>
  <p:embeddedFontLst>
    <p:embeddedFont>
      <p:font typeface="Keyboard Condensed SSi" panose="02020800000000000000"/>
      <p:bold r:id="rId24"/>
    </p:embeddedFont>
    <p:embeddedFont>
      <p:font typeface="Poppins Light" panose="020B0604020202020204" charset="0"/>
      <p:regular r:id="rId25"/>
      <p:bold r:id="rId26"/>
      <p:italic r:id="rId27"/>
      <p:boldItalic r:id="rId28"/>
    </p:embeddedFont>
    <p:embeddedFont>
      <p:font typeface="Poppi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882151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70a4e5492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70a4e5492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2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83D7B71-873F-4FB7-BA19-203D463F614E}" type="slidenum">
              <a:rPr lang="es-CO" smtClean="0"/>
              <a:t>14</a:t>
            </a:fld>
            <a:endParaRPr lang="es-CO"/>
          </a:p>
        </p:txBody>
      </p:sp>
    </p:spTree>
    <p:extLst>
      <p:ext uri="{BB962C8B-B14F-4D97-AF65-F5344CB8AC3E}">
        <p14:creationId xmlns:p14="http://schemas.microsoft.com/office/powerpoint/2010/main" val="124611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0a600db5a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0a600db5a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13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A1369BFB-27AA-409E-9507-F3A8D7F2973E}" type="datetimeFigureOut">
              <a:rPr lang="es-CO" smtClean="0"/>
              <a:t>23/02/2023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8EFF09-D115-4FD0-BC64-53DF3A1D3665}" type="slidenum">
              <a:rPr lang="es-CO" smtClean="0"/>
              <a:t>‹Nº›</a:t>
            </a:fld>
            <a:endParaRPr lang="es-CO"/>
          </a:p>
        </p:txBody>
      </p:sp>
    </p:spTree>
    <p:extLst>
      <p:ext uri="{BB962C8B-B14F-4D97-AF65-F5344CB8AC3E}">
        <p14:creationId xmlns:p14="http://schemas.microsoft.com/office/powerpoint/2010/main" val="377295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pic>
        <p:nvPicPr>
          <p:cNvPr id="9" name="Google Shape;9;p1"/>
          <p:cNvPicPr preferRelativeResize="0"/>
          <p:nvPr/>
        </p:nvPicPr>
        <p:blipFill rotWithShape="1">
          <a:blip r:embed="rId13">
            <a:alphaModFix amt="33000"/>
          </a:blip>
          <a:srcRect l="8772" t="7596" r="13315" b="10106"/>
          <a:stretch/>
        </p:blipFill>
        <p:spPr>
          <a:xfrm>
            <a:off x="0" y="0"/>
            <a:ext cx="4426325" cy="4452575"/>
          </a:xfrm>
          <a:prstGeom prst="rect">
            <a:avLst/>
          </a:prstGeom>
          <a:noFill/>
          <a:ln>
            <a:noFill/>
          </a:ln>
        </p:spPr>
      </p:pic>
      <p:pic>
        <p:nvPicPr>
          <p:cNvPr id="10" name="Google Shape;10;p1"/>
          <p:cNvPicPr preferRelativeResize="0"/>
          <p:nvPr/>
        </p:nvPicPr>
        <p:blipFill rotWithShape="1">
          <a:blip r:embed="rId13">
            <a:alphaModFix amt="33000"/>
          </a:blip>
          <a:srcRect l="8772" t="7596" r="13315" b="10106"/>
          <a:stretch/>
        </p:blipFill>
        <p:spPr>
          <a:xfrm>
            <a:off x="0" y="44650"/>
            <a:ext cx="4426325" cy="4452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2.jp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4767700" y="410750"/>
            <a:ext cx="4083950" cy="4065775"/>
          </a:xfrm>
          <a:prstGeom prst="rect">
            <a:avLst/>
          </a:prstGeom>
          <a:noFill/>
          <a:ln>
            <a:noFill/>
          </a:ln>
        </p:spPr>
      </p:pic>
      <p:sp>
        <p:nvSpPr>
          <p:cNvPr id="57" name="Google Shape;57;p13"/>
          <p:cNvSpPr txBox="1"/>
          <p:nvPr/>
        </p:nvSpPr>
        <p:spPr>
          <a:xfrm>
            <a:off x="386817" y="4400076"/>
            <a:ext cx="4310400" cy="707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s" sz="4800" b="1" dirty="0">
                <a:solidFill>
                  <a:srgbClr val="52A551"/>
                </a:solidFill>
                <a:latin typeface="Keyboard Condensed SSi" panose="02020800000000000000" pitchFamily="18" charset="0"/>
                <a:ea typeface="Poppins"/>
                <a:cs typeface="Poppins"/>
                <a:sym typeface="Poppins"/>
              </a:rPr>
              <a:t>COBIENESTAR</a:t>
            </a:r>
            <a:endParaRPr sz="4800" b="1" dirty="0">
              <a:solidFill>
                <a:srgbClr val="52A551"/>
              </a:solidFill>
              <a:latin typeface="Keyboard Condensed SSi" panose="02020800000000000000" pitchFamily="18" charset="0"/>
              <a:ea typeface="Poppins"/>
              <a:cs typeface="Poppins"/>
              <a:sym typeface="Poppins"/>
            </a:endParaRPr>
          </a:p>
        </p:txBody>
      </p:sp>
      <p:sp>
        <p:nvSpPr>
          <p:cNvPr id="58" name="Google Shape;58;p13"/>
          <p:cNvSpPr txBox="1"/>
          <p:nvPr/>
        </p:nvSpPr>
        <p:spPr>
          <a:xfrm>
            <a:off x="8534084" y="4714176"/>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s" sz="1300">
                <a:solidFill>
                  <a:srgbClr val="52A551"/>
                </a:solidFill>
                <a:latin typeface="Poppins Light"/>
                <a:ea typeface="Poppins Light"/>
                <a:cs typeface="Poppins Light"/>
                <a:sym typeface="Poppins Light"/>
              </a:rPr>
              <a:t>1</a:t>
            </a:fld>
            <a:endParaRPr sz="1300">
              <a:solidFill>
                <a:srgbClr val="52A551"/>
              </a:solidFill>
              <a:latin typeface="Poppins Light"/>
              <a:ea typeface="Poppins Light"/>
              <a:cs typeface="Poppins Light"/>
              <a:sym typeface="Poppi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sz="4050" b="1" dirty="0">
                <a:effectLst>
                  <a:outerShdw blurRad="38100" dist="38100" dir="2700000" algn="tl">
                    <a:srgbClr val="000000">
                      <a:alpha val="43137"/>
                    </a:srgbClr>
                  </a:outerShdw>
                </a:effectLst>
              </a:rPr>
              <a:t>SARLAFT</a:t>
            </a:r>
          </a:p>
        </p:txBody>
      </p:sp>
      <p:sp>
        <p:nvSpPr>
          <p:cNvPr id="3" name="Marcador de contenido 2"/>
          <p:cNvSpPr>
            <a:spLocks noGrp="1"/>
          </p:cNvSpPr>
          <p:nvPr>
            <p:ph idx="1"/>
          </p:nvPr>
        </p:nvSpPr>
        <p:spPr/>
        <p:txBody>
          <a:bodyPr/>
          <a:lstStyle/>
          <a:p>
            <a:endParaRPr lang="es-CO" dirty="0"/>
          </a:p>
          <a:p>
            <a:r>
              <a:rPr lang="es-CO" dirty="0"/>
              <a:t>Sistema de Administración de Riesgo de Lavado de Activos y Financiación al Terrorismo</a:t>
            </a:r>
          </a:p>
          <a:p>
            <a:pPr marL="0" indent="0">
              <a:buNone/>
            </a:pPr>
            <a:endParaRPr lang="es-CO" dirty="0"/>
          </a:p>
          <a:p>
            <a:pPr marL="0" indent="0" algn="ctr">
              <a:buNone/>
            </a:pPr>
            <a:r>
              <a:rPr lang="es-CO" b="1" u="sng" dirty="0">
                <a:effectLst>
                  <a:outerShdw blurRad="38100" dist="38100" dir="2700000" algn="tl">
                    <a:srgbClr val="000000">
                      <a:alpha val="43137"/>
                    </a:srgbClr>
                  </a:outerShdw>
                </a:effectLst>
              </a:rPr>
              <a:t>ADMINISTRE EL RIESGO</a:t>
            </a:r>
          </a:p>
        </p:txBody>
      </p:sp>
      <p:pic>
        <p:nvPicPr>
          <p:cNvPr id="6" name="Google Shape;208;p22">
            <a:extLst>
              <a:ext uri="{FF2B5EF4-FFF2-40B4-BE49-F238E27FC236}">
                <a16:creationId xmlns="" xmlns:a16="http://schemas.microsoft.com/office/drawing/2014/main" id="{D8C60210-2037-4AC4-AA1C-34AAF634BD0A}"/>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578FEC63-B023-4A5B-99C7-BA3A2C08548C}"/>
              </a:ext>
            </a:extLst>
          </p:cNvPr>
          <p:cNvPicPr preferRelativeResize="0"/>
          <p:nvPr/>
        </p:nvPicPr>
        <p:blipFill>
          <a:blip r:embed="rId3">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67833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dirty="0">
                <a:effectLst>
                  <a:outerShdw blurRad="38100" dist="38100" dir="2700000" algn="tl">
                    <a:srgbClr val="000000">
                      <a:alpha val="43137"/>
                    </a:srgbClr>
                  </a:outerShdw>
                </a:effectLst>
              </a:rPr>
              <a:t>CIRCULAR 04 </a:t>
            </a:r>
            <a:r>
              <a:rPr lang="es-CO" b="1" dirty="0" smtClean="0">
                <a:effectLst>
                  <a:outerShdw blurRad="38100" dist="38100" dir="2700000" algn="tl">
                    <a:srgbClr val="000000">
                      <a:alpha val="43137"/>
                    </a:srgbClr>
                  </a:outerShdw>
                </a:effectLst>
              </a:rPr>
              <a:t>DE 2017 </a:t>
            </a:r>
            <a:r>
              <a:rPr lang="es-ES" b="1" dirty="0" smtClean="0">
                <a:effectLst>
                  <a:outerShdw blurRad="38100" dist="38100" dir="2700000" algn="tl">
                    <a:srgbClr val="000000">
                      <a:alpha val="43137"/>
                    </a:srgbClr>
                  </a:outerShdw>
                </a:effectLst>
              </a:rPr>
              <a:t>SUPERINTENDENCIA </a:t>
            </a:r>
            <a:r>
              <a:rPr lang="es-ES" b="1" dirty="0">
                <a:effectLst>
                  <a:outerShdw blurRad="38100" dist="38100" dir="2700000" algn="tl">
                    <a:srgbClr val="000000">
                      <a:alpha val="43137"/>
                    </a:srgbClr>
                  </a:outerShdw>
                </a:effectLst>
              </a:rPr>
              <a:t>DE LA ECONOMÍA SOLIDARIA</a:t>
            </a:r>
            <a:endParaRPr lang="es-CO"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485900" y="1131088"/>
            <a:ext cx="6172200" cy="3394472"/>
          </a:xfrm>
        </p:spPr>
        <p:txBody>
          <a:bodyPr>
            <a:normAutofit lnSpcReduction="10000"/>
          </a:bodyPr>
          <a:lstStyle/>
          <a:p>
            <a:pPr algn="just"/>
            <a:r>
              <a:rPr lang="es-ES" dirty="0"/>
              <a:t>En este orden de ideas, la Superintendencia de la Economía Solidaria tiene el deber legal de velar porque sus vigiladas adopten Sistemas de Administración de Riesgo de Lavado de Activos y Financiación del Terrorismo (SARLAFT) diferenciales, que estén en consonancia con las </a:t>
            </a:r>
            <a:r>
              <a:rPr lang="es-CO" dirty="0"/>
              <a:t>recomendaciones internacionales.</a:t>
            </a:r>
          </a:p>
          <a:p>
            <a:pPr algn="just"/>
            <a:r>
              <a:rPr lang="es-ES" dirty="0"/>
              <a:t>Por otra parte, nuestras vigiladas tienen el deber legal de adelantar todas las actuaciones y trámites pertinentes para implementar SARLAFT, ejecutarlo, medirlo y tomar las acciones del caso.</a:t>
            </a:r>
            <a:endParaRPr lang="es-CO" dirty="0"/>
          </a:p>
        </p:txBody>
      </p:sp>
      <p:pic>
        <p:nvPicPr>
          <p:cNvPr id="6" name="Google Shape;208;p22">
            <a:extLst>
              <a:ext uri="{FF2B5EF4-FFF2-40B4-BE49-F238E27FC236}">
                <a16:creationId xmlns="" xmlns:a16="http://schemas.microsoft.com/office/drawing/2014/main" id="{3582DCA9-C4E0-4BFA-87D9-F65DE8542119}"/>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CF2A5883-CA9D-447F-8388-6617DE74F757}"/>
              </a:ext>
            </a:extLst>
          </p:cNvPr>
          <p:cNvPicPr preferRelativeResize="0"/>
          <p:nvPr/>
        </p:nvPicPr>
        <p:blipFill>
          <a:blip r:embed="rId3">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253847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effectLst>
                  <a:outerShdw blurRad="38100" dist="38100" dir="2700000" algn="tl">
                    <a:srgbClr val="000000">
                      <a:alpha val="43137"/>
                    </a:srgbClr>
                  </a:outerShdw>
                </a:effectLst>
              </a:rPr>
              <a:t>Circular 022 del  2020 </a:t>
            </a:r>
            <a:r>
              <a:rPr lang="es-ES" b="1" dirty="0" smtClean="0">
                <a:effectLst>
                  <a:outerShdw blurRad="38100" dist="38100" dir="2700000" algn="tl">
                    <a:srgbClr val="000000">
                      <a:alpha val="43137"/>
                    </a:srgbClr>
                  </a:outerShdw>
                </a:effectLst>
              </a:rPr>
              <a:t>SUPERINTENDENCIA </a:t>
            </a:r>
            <a:r>
              <a:rPr lang="es-ES" b="1" dirty="0">
                <a:effectLst>
                  <a:outerShdw blurRad="38100" dist="38100" dir="2700000" algn="tl">
                    <a:srgbClr val="000000">
                      <a:alpha val="43137"/>
                    </a:srgbClr>
                  </a:outerShdw>
                </a:effectLst>
              </a:rPr>
              <a:t>DE LA ECONOMÍA SOLIDARIA</a:t>
            </a:r>
            <a:endParaRPr lang="es-CO"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82706" y="1364072"/>
            <a:ext cx="7075394" cy="3161487"/>
          </a:xfrm>
        </p:spPr>
        <p:txBody>
          <a:bodyPr>
            <a:normAutofit/>
          </a:bodyPr>
          <a:lstStyle/>
          <a:p>
            <a:pPr marL="114300" indent="0">
              <a:buNone/>
            </a:pPr>
            <a:r>
              <a:rPr lang="es-ES" dirty="0"/>
              <a:t>MODIFICACIÓN DE LAS INSTRUCCIONES PARA LA ADMINISTRACIÓN DEL RIESGO DE LAVADO DE ACTIVOS Y FINANCIACIÓN DEL TERRORISMO </a:t>
            </a:r>
            <a:r>
              <a:rPr lang="es-ES" dirty="0" smtClean="0"/>
              <a:t>– SARLAFT</a:t>
            </a:r>
          </a:p>
          <a:p>
            <a:pPr marL="114300" indent="0">
              <a:buNone/>
            </a:pPr>
            <a:endParaRPr lang="es-ES" dirty="0" smtClean="0"/>
          </a:p>
          <a:p>
            <a:pPr marL="114300" indent="0">
              <a:buNone/>
            </a:pPr>
            <a:r>
              <a:rPr lang="es-ES" dirty="0" smtClean="0"/>
              <a:t>La </a:t>
            </a:r>
            <a:r>
              <a:rPr lang="es-ES" dirty="0"/>
              <a:t>Superintendencia de la Economía Solidaria, mediante la Circular Externa N° </a:t>
            </a:r>
            <a:r>
              <a:rPr lang="es-ES" dirty="0" smtClean="0"/>
              <a:t>022 </a:t>
            </a:r>
            <a:r>
              <a:rPr lang="es-ES" dirty="0"/>
              <a:t>del </a:t>
            </a:r>
            <a:r>
              <a:rPr lang="es-ES" dirty="0" smtClean="0"/>
              <a:t>2020, </a:t>
            </a:r>
            <a:r>
              <a:rPr lang="es-ES" dirty="0"/>
              <a:t>compiló y modificó las instrucciones para la Administración del Riesgo de Lavado de Activos y Financiación del Terrorismo, en las organizaciones solidarias vigiladas. </a:t>
            </a:r>
          </a:p>
          <a:p>
            <a:pPr algn="just"/>
            <a:endParaRPr lang="es-CO" dirty="0"/>
          </a:p>
        </p:txBody>
      </p:sp>
      <p:pic>
        <p:nvPicPr>
          <p:cNvPr id="6" name="Google Shape;208;p22">
            <a:extLst>
              <a:ext uri="{FF2B5EF4-FFF2-40B4-BE49-F238E27FC236}">
                <a16:creationId xmlns="" xmlns:a16="http://schemas.microsoft.com/office/drawing/2014/main" id="{3582DCA9-C4E0-4BFA-87D9-F65DE8542119}"/>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CF2A5883-CA9D-447F-8388-6617DE74F757}"/>
              </a:ext>
            </a:extLst>
          </p:cNvPr>
          <p:cNvPicPr preferRelativeResize="0"/>
          <p:nvPr/>
        </p:nvPicPr>
        <p:blipFill>
          <a:blip r:embed="rId3">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306884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effectLst>
                  <a:outerShdw blurRad="38100" dist="38100" dir="2700000" algn="tl">
                    <a:srgbClr val="000000">
                      <a:alpha val="43137"/>
                    </a:srgbClr>
                  </a:outerShdw>
                </a:effectLst>
              </a:rPr>
              <a:t>SARLAFT</a:t>
            </a:r>
            <a:endParaRPr lang="es-CO"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buNone/>
            </a:pPr>
            <a:r>
              <a:rPr lang="es-CO" sz="2100" dirty="0"/>
              <a:t>El Sistema </a:t>
            </a:r>
            <a:r>
              <a:rPr lang="es-CO" sz="2100" dirty="0" smtClean="0"/>
              <a:t>de </a:t>
            </a:r>
            <a:r>
              <a:rPr lang="es-CO" sz="2100" dirty="0"/>
              <a:t>Administración </a:t>
            </a:r>
            <a:r>
              <a:rPr lang="es-CO" sz="2100" dirty="0" smtClean="0"/>
              <a:t>del </a:t>
            </a:r>
            <a:r>
              <a:rPr lang="es-CO" sz="2100" dirty="0"/>
              <a:t>Riesgo </a:t>
            </a:r>
            <a:r>
              <a:rPr lang="es-CO" sz="2100" dirty="0" smtClean="0"/>
              <a:t>de </a:t>
            </a:r>
            <a:r>
              <a:rPr lang="es-CO" sz="2100" dirty="0"/>
              <a:t>Lavado De Activos </a:t>
            </a:r>
            <a:r>
              <a:rPr lang="es-CO" sz="2100" dirty="0" smtClean="0"/>
              <a:t>y </a:t>
            </a:r>
            <a:r>
              <a:rPr lang="es-CO" sz="2100" dirty="0"/>
              <a:t>Financiación </a:t>
            </a:r>
            <a:r>
              <a:rPr lang="es-CO" sz="2100" dirty="0" smtClean="0"/>
              <a:t>del </a:t>
            </a:r>
            <a:r>
              <a:rPr lang="es-CO" sz="2100" dirty="0"/>
              <a:t>Terrorismo  – </a:t>
            </a:r>
            <a:r>
              <a:rPr lang="es-CO" sz="2100" b="1" dirty="0"/>
              <a:t>SARLAFT</a:t>
            </a:r>
            <a:r>
              <a:rPr lang="es-CO" sz="2100" dirty="0"/>
              <a:t>, está constituido por las políticas, procedimientos, mecanismos, documentación, estructura organizacional, infraestructura tecnológica, divulgación y capacitación a través de los cuales la Cooperativa, responde a las amenazas de ser utilizada para la práctica de conductas delictivas por tales conceptos.</a:t>
            </a:r>
          </a:p>
          <a:p>
            <a:endParaRPr lang="es-CO" dirty="0"/>
          </a:p>
        </p:txBody>
      </p:sp>
      <p:pic>
        <p:nvPicPr>
          <p:cNvPr id="6" name="Google Shape;208;p22">
            <a:extLst>
              <a:ext uri="{FF2B5EF4-FFF2-40B4-BE49-F238E27FC236}">
                <a16:creationId xmlns="" xmlns:a16="http://schemas.microsoft.com/office/drawing/2014/main" id="{BC4FA5E8-04FA-47CD-B8C5-68C9244F7A5B}"/>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D69332CA-DAFA-4734-B461-4ADA8ECD5BEA}"/>
              </a:ext>
            </a:extLst>
          </p:cNvPr>
          <p:cNvPicPr preferRelativeResize="0"/>
          <p:nvPr/>
        </p:nvPicPr>
        <p:blipFill>
          <a:blip r:embed="rId3">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68511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effectLst>
                  <a:outerShdw blurRad="38100" dist="38100" dir="2700000" algn="tl">
                    <a:srgbClr val="000000">
                      <a:alpha val="43137"/>
                    </a:srgbClr>
                  </a:outerShdw>
                </a:effectLst>
              </a:rPr>
              <a:t>SARLAFT DEBE CONTEMPLAR</a:t>
            </a:r>
          </a:p>
        </p:txBody>
      </p:sp>
      <p:pic>
        <p:nvPicPr>
          <p:cNvPr id="6" name="Imagen 5"/>
          <p:cNvPicPr>
            <a:picLocks noChangeAspect="1"/>
          </p:cNvPicPr>
          <p:nvPr/>
        </p:nvPicPr>
        <p:blipFill>
          <a:blip r:embed="rId3"/>
          <a:stretch>
            <a:fillRect/>
          </a:stretch>
        </p:blipFill>
        <p:spPr>
          <a:xfrm>
            <a:off x="1952285" y="1225125"/>
            <a:ext cx="5501708" cy="3265490"/>
          </a:xfrm>
          <a:prstGeom prst="rect">
            <a:avLst/>
          </a:prstGeom>
        </p:spPr>
      </p:pic>
      <p:pic>
        <p:nvPicPr>
          <p:cNvPr id="3" name="Google Shape;208;p22">
            <a:extLst>
              <a:ext uri="{FF2B5EF4-FFF2-40B4-BE49-F238E27FC236}">
                <a16:creationId xmlns="" xmlns:a16="http://schemas.microsoft.com/office/drawing/2014/main" id="{5E54DBF3-E10C-4600-94AE-2018BC4A4DE0}"/>
              </a:ext>
            </a:extLst>
          </p:cNvPr>
          <p:cNvPicPr preferRelativeResize="0"/>
          <p:nvPr/>
        </p:nvPicPr>
        <p:blipFill>
          <a:blip r:embed="rId4">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636BCDAF-9C8E-4FA0-924C-A835C0525DB8}"/>
              </a:ext>
            </a:extLst>
          </p:cNvPr>
          <p:cNvPicPr preferRelativeResize="0"/>
          <p:nvPr/>
        </p:nvPicPr>
        <p:blipFill>
          <a:blip r:embed="rId5">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116284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effectLst>
                  <a:outerShdw blurRad="38100" dist="38100" dir="2700000" algn="tl">
                    <a:srgbClr val="000000">
                      <a:alpha val="43137"/>
                    </a:srgbClr>
                  </a:outerShdw>
                </a:effectLst>
              </a:rPr>
              <a:t>TIPO DE OPERACIONES</a:t>
            </a:r>
          </a:p>
        </p:txBody>
      </p:sp>
      <p:pic>
        <p:nvPicPr>
          <p:cNvPr id="5" name="Marcador de contenido 4"/>
          <p:cNvPicPr>
            <a:picLocks noGrp="1" noChangeAspect="1"/>
          </p:cNvPicPr>
          <p:nvPr>
            <p:ph idx="1"/>
          </p:nvPr>
        </p:nvPicPr>
        <p:blipFill>
          <a:blip r:embed="rId2"/>
          <a:stretch>
            <a:fillRect/>
          </a:stretch>
        </p:blipFill>
        <p:spPr>
          <a:xfrm>
            <a:off x="842682" y="1143295"/>
            <a:ext cx="6815418" cy="3321914"/>
          </a:xfrm>
          <a:prstGeom prst="rect">
            <a:avLst/>
          </a:prstGeom>
        </p:spPr>
      </p:pic>
      <p:pic>
        <p:nvPicPr>
          <p:cNvPr id="3" name="Google Shape;208;p22">
            <a:extLst>
              <a:ext uri="{FF2B5EF4-FFF2-40B4-BE49-F238E27FC236}">
                <a16:creationId xmlns="" xmlns:a16="http://schemas.microsoft.com/office/drawing/2014/main" id="{1E594FE6-B09F-48E1-B120-E2E4081C7C94}"/>
              </a:ext>
            </a:extLst>
          </p:cNvPr>
          <p:cNvPicPr preferRelativeResize="0"/>
          <p:nvPr/>
        </p:nvPicPr>
        <p:blipFill>
          <a:blip r:embed="rId3">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DD92AA8D-48A7-4855-B1DF-7F710CCD0113}"/>
              </a:ext>
            </a:extLst>
          </p:cNvPr>
          <p:cNvPicPr preferRelativeResize="0"/>
          <p:nvPr/>
        </p:nvPicPr>
        <p:blipFill>
          <a:blip r:embed="rId4">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396486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89133"/>
            <a:ext cx="6172200" cy="857250"/>
          </a:xfrm>
        </p:spPr>
        <p:txBody>
          <a:bodyPr/>
          <a:lstStyle/>
          <a:p>
            <a:r>
              <a:rPr lang="es-CO" b="1" dirty="0">
                <a:effectLst>
                  <a:outerShdw blurRad="38100" dist="38100" dir="2700000" algn="tl">
                    <a:srgbClr val="000000">
                      <a:alpha val="43137"/>
                    </a:srgbClr>
                  </a:outerShdw>
                </a:effectLst>
              </a:rPr>
              <a:t>SEÑALES DE ALERTA</a:t>
            </a:r>
          </a:p>
        </p:txBody>
      </p:sp>
      <p:pic>
        <p:nvPicPr>
          <p:cNvPr id="6" name="Imagen 5"/>
          <p:cNvPicPr>
            <a:picLocks noChangeAspect="1"/>
          </p:cNvPicPr>
          <p:nvPr/>
        </p:nvPicPr>
        <p:blipFill>
          <a:blip r:embed="rId2"/>
          <a:stretch>
            <a:fillRect/>
          </a:stretch>
        </p:blipFill>
        <p:spPr>
          <a:xfrm>
            <a:off x="1296591" y="838880"/>
            <a:ext cx="5636419" cy="657225"/>
          </a:xfrm>
          <a:prstGeom prst="rect">
            <a:avLst/>
          </a:prstGeom>
        </p:spPr>
      </p:pic>
      <p:pic>
        <p:nvPicPr>
          <p:cNvPr id="7" name="Imagen 6"/>
          <p:cNvPicPr>
            <a:picLocks noChangeAspect="1"/>
          </p:cNvPicPr>
          <p:nvPr/>
        </p:nvPicPr>
        <p:blipFill>
          <a:blip r:embed="rId3"/>
          <a:stretch>
            <a:fillRect/>
          </a:stretch>
        </p:blipFill>
        <p:spPr>
          <a:xfrm>
            <a:off x="2209460" y="1751803"/>
            <a:ext cx="5629275" cy="650081"/>
          </a:xfrm>
          <a:prstGeom prst="rect">
            <a:avLst/>
          </a:prstGeom>
        </p:spPr>
      </p:pic>
      <p:pic>
        <p:nvPicPr>
          <p:cNvPr id="9" name="Imagen 8"/>
          <p:cNvPicPr>
            <a:picLocks noChangeAspect="1"/>
          </p:cNvPicPr>
          <p:nvPr/>
        </p:nvPicPr>
        <p:blipFill>
          <a:blip r:embed="rId4"/>
          <a:stretch>
            <a:fillRect/>
          </a:stretch>
        </p:blipFill>
        <p:spPr>
          <a:xfrm>
            <a:off x="1303734" y="2568631"/>
            <a:ext cx="5622131" cy="664369"/>
          </a:xfrm>
          <a:prstGeom prst="rect">
            <a:avLst/>
          </a:prstGeom>
        </p:spPr>
      </p:pic>
      <p:pic>
        <p:nvPicPr>
          <p:cNvPr id="10" name="Imagen 9"/>
          <p:cNvPicPr>
            <a:picLocks noChangeAspect="1"/>
          </p:cNvPicPr>
          <p:nvPr/>
        </p:nvPicPr>
        <p:blipFill>
          <a:blip r:embed="rId5"/>
          <a:stretch>
            <a:fillRect/>
          </a:stretch>
        </p:blipFill>
        <p:spPr>
          <a:xfrm>
            <a:off x="2209460" y="3566494"/>
            <a:ext cx="5650706" cy="657225"/>
          </a:xfrm>
          <a:prstGeom prst="rect">
            <a:avLst/>
          </a:prstGeom>
        </p:spPr>
      </p:pic>
      <p:pic>
        <p:nvPicPr>
          <p:cNvPr id="3" name="Google Shape;208;p22">
            <a:extLst>
              <a:ext uri="{FF2B5EF4-FFF2-40B4-BE49-F238E27FC236}">
                <a16:creationId xmlns="" xmlns:a16="http://schemas.microsoft.com/office/drawing/2014/main" id="{3B35390C-3622-446A-BF50-8D47C00F0634}"/>
              </a:ext>
            </a:extLst>
          </p:cNvPr>
          <p:cNvPicPr preferRelativeResize="0"/>
          <p:nvPr/>
        </p:nvPicPr>
        <p:blipFill>
          <a:blip r:embed="rId6">
            <a:alphaModFix/>
          </a:blip>
          <a:stretch>
            <a:fillRect/>
          </a:stretch>
        </p:blipFill>
        <p:spPr>
          <a:xfrm>
            <a:off x="8296343" y="4368109"/>
            <a:ext cx="706679" cy="660731"/>
          </a:xfrm>
          <a:prstGeom prst="rect">
            <a:avLst/>
          </a:prstGeom>
          <a:noFill/>
          <a:ln>
            <a:noFill/>
          </a:ln>
        </p:spPr>
      </p:pic>
      <p:pic>
        <p:nvPicPr>
          <p:cNvPr id="5" name="Google Shape;212;p22">
            <a:extLst>
              <a:ext uri="{FF2B5EF4-FFF2-40B4-BE49-F238E27FC236}">
                <a16:creationId xmlns="" xmlns:a16="http://schemas.microsoft.com/office/drawing/2014/main" id="{75CCFFB6-49C9-4F28-89E7-8328E4F972F7}"/>
              </a:ext>
            </a:extLst>
          </p:cNvPr>
          <p:cNvPicPr preferRelativeResize="0"/>
          <p:nvPr/>
        </p:nvPicPr>
        <p:blipFill>
          <a:blip r:embed="rId7">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22308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UNIDAD DE INFORMACION Y ANALISIS FINANCIERO</a:t>
            </a:r>
          </a:p>
        </p:txBody>
      </p:sp>
      <p:pic>
        <p:nvPicPr>
          <p:cNvPr id="5" name="Imagen 4"/>
          <p:cNvPicPr>
            <a:picLocks noChangeAspect="1"/>
          </p:cNvPicPr>
          <p:nvPr/>
        </p:nvPicPr>
        <p:blipFill>
          <a:blip r:embed="rId2"/>
          <a:stretch>
            <a:fillRect/>
          </a:stretch>
        </p:blipFill>
        <p:spPr>
          <a:xfrm>
            <a:off x="311700" y="1081521"/>
            <a:ext cx="5975358" cy="2742939"/>
          </a:xfrm>
          <a:prstGeom prst="rect">
            <a:avLst/>
          </a:prstGeom>
        </p:spPr>
      </p:pic>
      <p:pic>
        <p:nvPicPr>
          <p:cNvPr id="6" name="Imagen 5"/>
          <p:cNvPicPr>
            <a:picLocks noChangeAspect="1"/>
          </p:cNvPicPr>
          <p:nvPr/>
        </p:nvPicPr>
        <p:blipFill>
          <a:blip r:embed="rId3"/>
          <a:stretch>
            <a:fillRect/>
          </a:stretch>
        </p:blipFill>
        <p:spPr>
          <a:xfrm>
            <a:off x="6777420" y="2809815"/>
            <a:ext cx="1493044" cy="1817618"/>
          </a:xfrm>
          <a:prstGeom prst="rect">
            <a:avLst/>
          </a:prstGeom>
        </p:spPr>
      </p:pic>
      <p:pic>
        <p:nvPicPr>
          <p:cNvPr id="3" name="Google Shape;208;p22">
            <a:extLst>
              <a:ext uri="{FF2B5EF4-FFF2-40B4-BE49-F238E27FC236}">
                <a16:creationId xmlns="" xmlns:a16="http://schemas.microsoft.com/office/drawing/2014/main" id="{24E3E16D-7DE7-4E85-BF5A-7C722DF869F3}"/>
              </a:ext>
            </a:extLst>
          </p:cNvPr>
          <p:cNvPicPr preferRelativeResize="0"/>
          <p:nvPr/>
        </p:nvPicPr>
        <p:blipFill>
          <a:blip r:embed="rId4">
            <a:alphaModFix/>
          </a:blip>
          <a:stretch>
            <a:fillRect/>
          </a:stretch>
        </p:blipFill>
        <p:spPr>
          <a:xfrm>
            <a:off x="240278" y="4368109"/>
            <a:ext cx="706679" cy="660731"/>
          </a:xfrm>
          <a:prstGeom prst="rect">
            <a:avLst/>
          </a:prstGeom>
          <a:noFill/>
          <a:ln>
            <a:noFill/>
          </a:ln>
        </p:spPr>
      </p:pic>
      <p:pic>
        <p:nvPicPr>
          <p:cNvPr id="9" name="Google Shape;212;p22">
            <a:extLst>
              <a:ext uri="{FF2B5EF4-FFF2-40B4-BE49-F238E27FC236}">
                <a16:creationId xmlns="" xmlns:a16="http://schemas.microsoft.com/office/drawing/2014/main" id="{2B689DF6-63F6-4DD6-AABD-13DEA9CCB20A}"/>
              </a:ext>
            </a:extLst>
          </p:cNvPr>
          <p:cNvPicPr preferRelativeResize="0"/>
          <p:nvPr/>
        </p:nvPicPr>
        <p:blipFill>
          <a:blip r:embed="rId5">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392539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PERSONAS PÚBLICAMENTE </a:t>
            </a:r>
            <a:r>
              <a:rPr lang="es-CO" b="1" dirty="0" smtClean="0"/>
              <a:t>EXPUESTAS PEP</a:t>
            </a:r>
            <a:endParaRPr lang="es-MX" dirty="0"/>
          </a:p>
        </p:txBody>
      </p:sp>
      <p:sp>
        <p:nvSpPr>
          <p:cNvPr id="3" name="Marcador de contenido 2"/>
          <p:cNvSpPr>
            <a:spLocks noGrp="1"/>
          </p:cNvSpPr>
          <p:nvPr>
            <p:ph idx="1"/>
          </p:nvPr>
        </p:nvSpPr>
        <p:spPr/>
        <p:txBody>
          <a:bodyPr/>
          <a:lstStyle/>
          <a:p>
            <a:pPr marL="114300" indent="0">
              <a:buNone/>
            </a:pPr>
            <a:r>
              <a:rPr lang="es-CO" dirty="0"/>
              <a:t>En el artículo 4.2.2.2.1.7 de la Circular Externa 029 de 2014 se incluyó el concepto de Personas Públicamente Expuestas, el cual comprende las siguientes categorías: i) Personas Expuestas Políticamente (PEP) -según lo establecido en el Decreto 1674 de 2016-, ii) representantes legales de organizaciones internacionales y, iii) personas que gozan de reconocimiento público, respecto de las cuales las entidades vigiladas deben prever requisitos más exigentes de vinculación y monitoreo, por cuanto por las funciones que desempeñan podrían exponer a un grado a la entidad al riesgo de LA/FT.</a:t>
            </a:r>
            <a:endParaRPr lang="es-MX" dirty="0"/>
          </a:p>
        </p:txBody>
      </p:sp>
    </p:spTree>
    <p:extLst>
      <p:ext uri="{BB962C8B-B14F-4D97-AF65-F5344CB8AC3E}">
        <p14:creationId xmlns:p14="http://schemas.microsoft.com/office/powerpoint/2010/main" val="405920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ALCANCE </a:t>
            </a:r>
            <a:endParaRPr lang="es-CO" dirty="0"/>
          </a:p>
        </p:txBody>
      </p:sp>
      <p:sp>
        <p:nvSpPr>
          <p:cNvPr id="5" name="Marcador de contenido 2"/>
          <p:cNvSpPr>
            <a:spLocks noGrp="1"/>
          </p:cNvSpPr>
          <p:nvPr>
            <p:ph idx="1"/>
          </p:nvPr>
        </p:nvSpPr>
        <p:spPr>
          <a:xfrm>
            <a:off x="311700" y="1017725"/>
            <a:ext cx="8520600" cy="3769428"/>
          </a:xfrm>
        </p:spPr>
        <p:txBody>
          <a:bodyPr>
            <a:normAutofit/>
          </a:bodyPr>
          <a:lstStyle/>
          <a:p>
            <a:pPr marL="114300" indent="0">
              <a:buNone/>
            </a:pPr>
            <a:endParaRPr lang="es-CO" dirty="0"/>
          </a:p>
          <a:p>
            <a:pPr marL="114300" lvl="0" indent="0">
              <a:buNone/>
            </a:pPr>
            <a:r>
              <a:rPr lang="es-ES" dirty="0"/>
              <a:t>Implementar un Sistema para la Administración del Riesgo de Lavado de Activos y de la Financiación del Terrorismo (SARLAFT) con el fin de que COBIENESTAR no sea utilizada para el ocultamiento, manejo, financiación o aprovechamiento en cualquier forma de dinero u otros bienes provenientes de actividades delictivas o destinadas a ellas, o para dar apariencia de legalidad a los mismos y así prevenir que la cooperativa sea vinculada con algún riesgo legal o </a:t>
            </a:r>
            <a:r>
              <a:rPr lang="es-ES" dirty="0" err="1"/>
              <a:t>reputacional</a:t>
            </a:r>
            <a:r>
              <a:rPr lang="es-ES" dirty="0"/>
              <a:t> causando un efecto económico negativo donde pueda incurrir en la estabilidad financiera</a:t>
            </a:r>
            <a:endParaRPr lang="es-CO" dirty="0"/>
          </a:p>
          <a:p>
            <a:pPr marL="0" indent="0">
              <a:buNone/>
            </a:pPr>
            <a:endParaRPr lang="es-CO" dirty="0"/>
          </a:p>
          <a:p>
            <a:endParaRPr lang="es-CO" dirty="0"/>
          </a:p>
        </p:txBody>
      </p:sp>
      <p:pic>
        <p:nvPicPr>
          <p:cNvPr id="3" name="Google Shape;208;p22">
            <a:extLst>
              <a:ext uri="{FF2B5EF4-FFF2-40B4-BE49-F238E27FC236}">
                <a16:creationId xmlns="" xmlns:a16="http://schemas.microsoft.com/office/drawing/2014/main" id="{88EBBFBA-5E26-47AC-979E-A05F9A511DB6}"/>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748E920C-07B9-45EE-A149-9A721DC9911A}"/>
              </a:ext>
            </a:extLst>
          </p:cNvPr>
          <p:cNvPicPr preferRelativeResize="0"/>
          <p:nvPr/>
        </p:nvPicPr>
        <p:blipFill>
          <a:blip r:embed="rId3">
            <a:alphaModFix/>
          </a:blip>
          <a:stretch>
            <a:fillRect/>
          </a:stretch>
        </p:blipFill>
        <p:spPr>
          <a:xfrm>
            <a:off x="8641033" y="0"/>
            <a:ext cx="394547" cy="423195"/>
          </a:xfrm>
          <a:prstGeom prst="rect">
            <a:avLst/>
          </a:prstGeom>
          <a:noFill/>
          <a:ln>
            <a:noFill/>
          </a:ln>
        </p:spPr>
      </p:pic>
    </p:spTree>
    <p:extLst>
      <p:ext uri="{BB962C8B-B14F-4D97-AF65-F5344CB8AC3E}">
        <p14:creationId xmlns:p14="http://schemas.microsoft.com/office/powerpoint/2010/main" val="322883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12847" y="3062370"/>
            <a:ext cx="5829300" cy="1102519"/>
          </a:xfrm>
        </p:spPr>
        <p:txBody>
          <a:bodyPr>
            <a:noAutofit/>
          </a:bodyPr>
          <a:lstStyle/>
          <a:p>
            <a:r>
              <a:rPr lang="es-ES" sz="3200" b="1" dirty="0" smtClean="0">
                <a:effectLst>
                  <a:outerShdw blurRad="38100" dist="38100" dir="2700000" algn="tl">
                    <a:srgbClr val="000000">
                      <a:alpha val="43137"/>
                    </a:srgbClr>
                  </a:outerShdw>
                </a:effectLst>
              </a:rPr>
              <a:t>SARLAFT </a:t>
            </a:r>
            <a:r>
              <a:rPr lang="es-ES" sz="3200" b="1" dirty="0">
                <a:effectLst>
                  <a:outerShdw blurRad="38100" dist="38100" dir="2700000" algn="tl">
                    <a:srgbClr val="000000">
                      <a:alpha val="43137"/>
                    </a:srgbClr>
                  </a:outerShdw>
                </a:effectLst>
              </a:rPr>
              <a:t>(SISTEMA DE ADMINISTRACION DE RIESGO DE LAVADO DE ACTIVOS Y FINANCIACION DEL TERRORISMO) EN COBIENESTAR</a:t>
            </a:r>
          </a:p>
        </p:txBody>
      </p:sp>
      <p:sp>
        <p:nvSpPr>
          <p:cNvPr id="3" name="Google Shape;57;p13">
            <a:extLst>
              <a:ext uri="{FF2B5EF4-FFF2-40B4-BE49-F238E27FC236}">
                <a16:creationId xmlns="" xmlns:a16="http://schemas.microsoft.com/office/drawing/2014/main" id="{A74C80A0-46E7-4CC1-9983-FE9ED6A5575F}"/>
              </a:ext>
            </a:extLst>
          </p:cNvPr>
          <p:cNvSpPr txBox="1"/>
          <p:nvPr/>
        </p:nvSpPr>
        <p:spPr>
          <a:xfrm>
            <a:off x="73116" y="4407490"/>
            <a:ext cx="4325347" cy="73601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s" sz="3600" b="1" dirty="0">
                <a:solidFill>
                  <a:srgbClr val="52A551"/>
                </a:solidFill>
                <a:latin typeface="Keyboard Condensed SSi" panose="02020800000000000000" pitchFamily="18" charset="0"/>
                <a:ea typeface="Poppins"/>
                <a:cs typeface="Poppins"/>
                <a:sym typeface="Poppins"/>
              </a:rPr>
              <a:t>COBIENESTAR</a:t>
            </a:r>
            <a:endParaRPr sz="3600" b="1" dirty="0">
              <a:solidFill>
                <a:srgbClr val="52A551"/>
              </a:solidFill>
              <a:latin typeface="Keyboard Condensed SSi" panose="02020800000000000000" pitchFamily="18" charset="0"/>
              <a:ea typeface="Poppins"/>
              <a:cs typeface="Poppins"/>
              <a:sym typeface="Poppins"/>
            </a:endParaRPr>
          </a:p>
        </p:txBody>
      </p:sp>
      <p:pic>
        <p:nvPicPr>
          <p:cNvPr id="7" name="Google Shape;208;p22">
            <a:extLst>
              <a:ext uri="{FF2B5EF4-FFF2-40B4-BE49-F238E27FC236}">
                <a16:creationId xmlns="" xmlns:a16="http://schemas.microsoft.com/office/drawing/2014/main" id="{195E190A-CB87-42CF-92E4-A75F98FE33EC}"/>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9" name="Google Shape;212;p22">
            <a:extLst>
              <a:ext uri="{FF2B5EF4-FFF2-40B4-BE49-F238E27FC236}">
                <a16:creationId xmlns="" xmlns:a16="http://schemas.microsoft.com/office/drawing/2014/main" id="{43ED1038-E7AC-4AD6-8B9D-5F4000E55CDB}"/>
              </a:ext>
            </a:extLst>
          </p:cNvPr>
          <p:cNvPicPr preferRelativeResize="0"/>
          <p:nvPr/>
        </p:nvPicPr>
        <p:blipFill>
          <a:blip r:embed="rId3">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75588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a:t>
            </a:r>
            <a:endParaRPr lang="es-CO" dirty="0"/>
          </a:p>
        </p:txBody>
      </p:sp>
      <p:sp>
        <p:nvSpPr>
          <p:cNvPr id="5" name="Marcador de contenido 2"/>
          <p:cNvSpPr>
            <a:spLocks noGrp="1"/>
          </p:cNvSpPr>
          <p:nvPr>
            <p:ph idx="1"/>
          </p:nvPr>
        </p:nvSpPr>
        <p:spPr>
          <a:xfrm>
            <a:off x="311700" y="1017725"/>
            <a:ext cx="8520600" cy="3769428"/>
          </a:xfrm>
        </p:spPr>
        <p:txBody>
          <a:bodyPr>
            <a:normAutofit fontScale="62500" lnSpcReduction="20000"/>
          </a:bodyPr>
          <a:lstStyle/>
          <a:p>
            <a:pPr marL="114300" indent="0">
              <a:buNone/>
            </a:pPr>
            <a:endParaRPr lang="es-CO" dirty="0"/>
          </a:p>
          <a:p>
            <a:pPr lvl="0"/>
            <a:r>
              <a:rPr lang="es-CO" dirty="0"/>
              <a:t>Implantar medidas de control para la prevención de actividades delictivas no sólo con respecto a transacciones en efectivo en moneda legal o extrajera, sino también con respecto a las documentarias y frente a toda clase de servicios o productos que ofrezca la Cooperativa. </a:t>
            </a:r>
          </a:p>
          <a:p>
            <a:pPr marL="114300" indent="0">
              <a:buNone/>
            </a:pPr>
            <a:endParaRPr lang="es-CO" dirty="0"/>
          </a:p>
          <a:p>
            <a:pPr lvl="0"/>
            <a:r>
              <a:rPr lang="es-CO" dirty="0"/>
              <a:t>Contribuir al fortalecimiento del sistema de pagos de la cooperativa y al aseguramiento de la confianza del público en el sector solidario, velando por la seguridad, transparencia y confiabilidad en las operaciones. </a:t>
            </a:r>
          </a:p>
          <a:p>
            <a:pPr marL="114300" indent="0">
              <a:buNone/>
            </a:pPr>
            <a:endParaRPr lang="es-CO" dirty="0"/>
          </a:p>
          <a:p>
            <a:pPr lvl="0"/>
            <a:r>
              <a:rPr lang="es-CO" dirty="0"/>
              <a:t>Asegurar el estricto y oportuno cumplimiento de las normas legales encaminadas a prevenir y detectar "el lavado de activos", particularmente de las contenidas en los artículos 102 a 105 del Estatuto Orgánico del Sistema Financiero (E.O.S.F.), a efecto de proteger la imagen y la reputación nacional e internacional del sistema cooperativo financiero. </a:t>
            </a:r>
          </a:p>
          <a:p>
            <a:pPr marL="114300" indent="0">
              <a:buNone/>
            </a:pPr>
            <a:r>
              <a:rPr lang="es-CO" dirty="0"/>
              <a:t> </a:t>
            </a:r>
          </a:p>
          <a:p>
            <a:pPr lvl="0"/>
            <a:r>
              <a:rPr lang="es-CO" dirty="0"/>
              <a:t>Reducir la posibilidad que la Cooperativa pueda ser un instrumento para el ocultamiento o legalización de bienes producto de conductas delictivas o de aquellos que estuvieren asociados a la materialización de ilícitos. </a:t>
            </a:r>
          </a:p>
          <a:p>
            <a:pPr marL="114300" indent="0">
              <a:buNone/>
            </a:pPr>
            <a:r>
              <a:rPr lang="es-CO" dirty="0"/>
              <a:t> </a:t>
            </a:r>
          </a:p>
          <a:p>
            <a:pPr lvl="0"/>
            <a:r>
              <a:rPr lang="es-CO" dirty="0"/>
              <a:t>En el Código de Buen Gobierno y Ética, se definieron parámetros mínimos que permiten a los funcionarios evitar y resolver conflictos de interés, las sanciones por favorecimiento a clientes, proveedores, asociados y Talento Humano con actividades delictivas y la conducta que debemos seguir en materia de Lavado de Activos y Financiación del Terrorismo.</a:t>
            </a:r>
          </a:p>
          <a:p>
            <a:pPr marL="114300" indent="0">
              <a:buNone/>
            </a:pPr>
            <a:endParaRPr lang="es-CO" dirty="0"/>
          </a:p>
          <a:p>
            <a:pPr lvl="0"/>
            <a:r>
              <a:rPr lang="es-CO" dirty="0"/>
              <a:t>Efectuar los informes de Ley a los diferentes entes de vigilancia y control mediante la debida diligencia en el conocimiento integral de los clientes, efectuaremos reportes con calidad a las centrales de información, Fiscalía General de la Nación, Departamento Administrativo de Seguridad, UIAF, </a:t>
            </a:r>
            <a:r>
              <a:rPr lang="es-CO" dirty="0" err="1"/>
              <a:t>Superfinanciera</a:t>
            </a:r>
            <a:r>
              <a:rPr lang="es-CO" dirty="0"/>
              <a:t>, entre otras. </a:t>
            </a:r>
          </a:p>
          <a:p>
            <a:endParaRPr lang="es-CO" dirty="0"/>
          </a:p>
          <a:p>
            <a:pPr marL="0" indent="0">
              <a:buNone/>
            </a:pPr>
            <a:endParaRPr lang="es-CO" dirty="0"/>
          </a:p>
          <a:p>
            <a:endParaRPr lang="es-CO" dirty="0"/>
          </a:p>
        </p:txBody>
      </p:sp>
      <p:pic>
        <p:nvPicPr>
          <p:cNvPr id="3" name="Google Shape;208;p22">
            <a:extLst>
              <a:ext uri="{FF2B5EF4-FFF2-40B4-BE49-F238E27FC236}">
                <a16:creationId xmlns="" xmlns:a16="http://schemas.microsoft.com/office/drawing/2014/main" id="{88EBBFBA-5E26-47AC-979E-A05F9A511DB6}"/>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748E920C-07B9-45EE-A149-9A721DC9911A}"/>
              </a:ext>
            </a:extLst>
          </p:cNvPr>
          <p:cNvPicPr preferRelativeResize="0"/>
          <p:nvPr/>
        </p:nvPicPr>
        <p:blipFill>
          <a:blip r:embed="rId3">
            <a:alphaModFix/>
          </a:blip>
          <a:stretch>
            <a:fillRect/>
          </a:stretch>
        </p:blipFill>
        <p:spPr>
          <a:xfrm>
            <a:off x="8641033" y="0"/>
            <a:ext cx="394547" cy="423195"/>
          </a:xfrm>
          <a:prstGeom prst="rect">
            <a:avLst/>
          </a:prstGeom>
          <a:noFill/>
          <a:ln>
            <a:noFill/>
          </a:ln>
        </p:spPr>
      </p:pic>
    </p:spTree>
    <p:extLst>
      <p:ext uri="{BB962C8B-B14F-4D97-AF65-F5344CB8AC3E}">
        <p14:creationId xmlns:p14="http://schemas.microsoft.com/office/powerpoint/2010/main" val="287623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2"/>
          <p:cNvPicPr preferRelativeResize="0"/>
          <p:nvPr/>
        </p:nvPicPr>
        <p:blipFill>
          <a:blip r:embed="rId3">
            <a:alphaModFix/>
          </a:blip>
          <a:stretch>
            <a:fillRect/>
          </a:stretch>
        </p:blipFill>
        <p:spPr>
          <a:xfrm>
            <a:off x="5476150" y="1062600"/>
            <a:ext cx="2906150" cy="2893225"/>
          </a:xfrm>
          <a:prstGeom prst="rect">
            <a:avLst/>
          </a:prstGeom>
          <a:noFill/>
          <a:ln>
            <a:noFill/>
          </a:ln>
        </p:spPr>
      </p:pic>
      <p:sp>
        <p:nvSpPr>
          <p:cNvPr id="209" name="Google Shape;209;p22"/>
          <p:cNvSpPr txBox="1"/>
          <p:nvPr/>
        </p:nvSpPr>
        <p:spPr>
          <a:xfrm>
            <a:off x="448575" y="2062750"/>
            <a:ext cx="4310400" cy="1476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s" sz="4800" b="1">
                <a:solidFill>
                  <a:srgbClr val="52A551"/>
                </a:solidFill>
                <a:latin typeface="Poppins"/>
                <a:ea typeface="Poppins"/>
                <a:cs typeface="Poppins"/>
                <a:sym typeface="Poppins"/>
              </a:rPr>
              <a:t>Muchas gracias</a:t>
            </a:r>
            <a:endParaRPr sz="4800" b="1">
              <a:solidFill>
                <a:srgbClr val="52A551"/>
              </a:solidFill>
              <a:latin typeface="Poppins"/>
              <a:ea typeface="Poppins"/>
              <a:cs typeface="Poppins"/>
              <a:sym typeface="Poppins"/>
            </a:endParaRPr>
          </a:p>
        </p:txBody>
      </p:sp>
      <p:sp>
        <p:nvSpPr>
          <p:cNvPr id="210" name="Google Shape;210;p22"/>
          <p:cNvSpPr txBox="1"/>
          <p:nvPr/>
        </p:nvSpPr>
        <p:spPr>
          <a:xfrm>
            <a:off x="8534084" y="4714176"/>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s" sz="1300">
                <a:solidFill>
                  <a:srgbClr val="52A551"/>
                </a:solidFill>
                <a:latin typeface="Poppins Light"/>
                <a:ea typeface="Poppins Light"/>
                <a:cs typeface="Poppins Light"/>
                <a:sym typeface="Poppins Light"/>
              </a:rPr>
              <a:t>21</a:t>
            </a:fld>
            <a:endParaRPr sz="1300">
              <a:solidFill>
                <a:srgbClr val="52A551"/>
              </a:solidFill>
              <a:latin typeface="Poppins Light"/>
              <a:ea typeface="Poppins Light"/>
              <a:cs typeface="Poppins Light"/>
              <a:sym typeface="Poppins Light"/>
            </a:endParaRPr>
          </a:p>
        </p:txBody>
      </p:sp>
      <p:pic>
        <p:nvPicPr>
          <p:cNvPr id="211" name="Google Shape;211;p22"/>
          <p:cNvPicPr preferRelativeResize="0"/>
          <p:nvPr/>
        </p:nvPicPr>
        <p:blipFill rotWithShape="1">
          <a:blip r:embed="rId4">
            <a:alphaModFix/>
          </a:blip>
          <a:srcRect l="17903" t="87668" r="23279"/>
          <a:stretch/>
        </p:blipFill>
        <p:spPr>
          <a:xfrm>
            <a:off x="1991325" y="4510565"/>
            <a:ext cx="4015289" cy="576893"/>
          </a:xfrm>
          <a:prstGeom prst="rect">
            <a:avLst/>
          </a:prstGeom>
          <a:noFill/>
          <a:ln>
            <a:noFill/>
          </a:ln>
        </p:spPr>
      </p:pic>
      <p:pic>
        <p:nvPicPr>
          <p:cNvPr id="212" name="Google Shape;212;p22"/>
          <p:cNvPicPr preferRelativeResize="0"/>
          <p:nvPr/>
        </p:nvPicPr>
        <p:blipFill>
          <a:blip r:embed="rId5">
            <a:alphaModFix/>
          </a:blip>
          <a:stretch>
            <a:fillRect/>
          </a:stretch>
        </p:blipFill>
        <p:spPr>
          <a:xfrm>
            <a:off x="6774891" y="4510553"/>
            <a:ext cx="634506" cy="576890"/>
          </a:xfrm>
          <a:prstGeom prst="rect">
            <a:avLst/>
          </a:prstGeom>
          <a:noFill/>
          <a:ln>
            <a:noFill/>
          </a:ln>
        </p:spPr>
      </p:pic>
      <p:pic>
        <p:nvPicPr>
          <p:cNvPr id="213" name="Google Shape;213;p22"/>
          <p:cNvPicPr preferRelativeResize="0"/>
          <p:nvPr/>
        </p:nvPicPr>
        <p:blipFill>
          <a:blip r:embed="rId6">
            <a:alphaModFix/>
          </a:blip>
          <a:stretch>
            <a:fillRect/>
          </a:stretch>
        </p:blipFill>
        <p:spPr>
          <a:xfrm>
            <a:off x="6006613" y="4490225"/>
            <a:ext cx="575194" cy="617550"/>
          </a:xfrm>
          <a:prstGeom prst="rect">
            <a:avLst/>
          </a:prstGeom>
          <a:noFill/>
          <a:ln>
            <a:noFill/>
          </a:ln>
        </p:spPr>
      </p:pic>
      <p:pic>
        <p:nvPicPr>
          <p:cNvPr id="2" name="Imagen 1">
            <a:extLst>
              <a:ext uri="{FF2B5EF4-FFF2-40B4-BE49-F238E27FC236}">
                <a16:creationId xmlns="" xmlns:a16="http://schemas.microsoft.com/office/drawing/2014/main" id="{182DA375-CA32-4981-BC80-45A8798C68AD}"/>
              </a:ext>
            </a:extLst>
          </p:cNvPr>
          <p:cNvPicPr>
            <a:picLocks noChangeAspect="1"/>
          </p:cNvPicPr>
          <p:nvPr/>
        </p:nvPicPr>
        <p:blipFill>
          <a:blip r:embed="rId7"/>
          <a:stretch>
            <a:fillRect/>
          </a:stretch>
        </p:blipFill>
        <p:spPr>
          <a:xfrm>
            <a:off x="3330645" y="58128"/>
            <a:ext cx="2856659" cy="1571625"/>
          </a:xfrm>
          <a:prstGeom prst="rect">
            <a:avLst/>
          </a:prstGeom>
        </p:spPr>
      </p:pic>
    </p:spTree>
    <p:extLst>
      <p:ext uri="{BB962C8B-B14F-4D97-AF65-F5344CB8AC3E}">
        <p14:creationId xmlns:p14="http://schemas.microsoft.com/office/powerpoint/2010/main" val="247748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71700" y="1394051"/>
            <a:ext cx="4800600" cy="1314450"/>
          </a:xfrm>
        </p:spPr>
        <p:txBody>
          <a:bodyPr/>
          <a:lstStyle/>
          <a:p>
            <a:r>
              <a:rPr lang="es-CO" dirty="0">
                <a:solidFill>
                  <a:schemeClr val="tx1"/>
                </a:solidFill>
              </a:rPr>
              <a:t>Dar apariencia de legalidad a unos recursos de origen ilícito</a:t>
            </a:r>
            <a:endParaRPr lang="es-ES" dirty="0">
              <a:solidFill>
                <a:schemeClr val="tx1"/>
              </a:solidFill>
            </a:endParaRPr>
          </a:p>
        </p:txBody>
      </p:sp>
      <p:sp>
        <p:nvSpPr>
          <p:cNvPr id="2" name="Título 1"/>
          <p:cNvSpPr>
            <a:spLocks noGrp="1"/>
          </p:cNvSpPr>
          <p:nvPr>
            <p:ph type="ctrTitle"/>
          </p:nvPr>
        </p:nvSpPr>
        <p:spPr>
          <a:xfrm>
            <a:off x="1657350" y="291533"/>
            <a:ext cx="5829300" cy="1102519"/>
          </a:xfrm>
        </p:spPr>
        <p:txBody>
          <a:bodyPr>
            <a:normAutofit fontScale="90000"/>
          </a:bodyPr>
          <a:lstStyle/>
          <a:p>
            <a:r>
              <a:rPr lang="es-ES" sz="3600" b="1" dirty="0"/>
              <a:t>¿QUÉ ES LAVADO DE ACTIVOS?</a:t>
            </a:r>
          </a:p>
        </p:txBody>
      </p:sp>
      <p:pic>
        <p:nvPicPr>
          <p:cNvPr id="5" name="Imagen 4"/>
          <p:cNvPicPr>
            <a:picLocks noChangeAspect="1"/>
          </p:cNvPicPr>
          <p:nvPr/>
        </p:nvPicPr>
        <p:blipFill>
          <a:blip r:embed="rId2"/>
          <a:stretch>
            <a:fillRect/>
          </a:stretch>
        </p:blipFill>
        <p:spPr>
          <a:xfrm>
            <a:off x="2568178" y="2993288"/>
            <a:ext cx="4007644" cy="1978819"/>
          </a:xfrm>
          <a:prstGeom prst="rect">
            <a:avLst/>
          </a:prstGeom>
        </p:spPr>
      </p:pic>
      <p:pic>
        <p:nvPicPr>
          <p:cNvPr id="7" name="Google Shape;208;p22">
            <a:extLst>
              <a:ext uri="{FF2B5EF4-FFF2-40B4-BE49-F238E27FC236}">
                <a16:creationId xmlns="" xmlns:a16="http://schemas.microsoft.com/office/drawing/2014/main" id="{14B2ED10-71C9-4895-8018-72EC21ED7521}"/>
              </a:ext>
            </a:extLst>
          </p:cNvPr>
          <p:cNvPicPr preferRelativeResize="0"/>
          <p:nvPr/>
        </p:nvPicPr>
        <p:blipFill>
          <a:blip r:embed="rId3">
            <a:alphaModFix/>
          </a:blip>
          <a:stretch>
            <a:fillRect/>
          </a:stretch>
        </p:blipFill>
        <p:spPr>
          <a:xfrm>
            <a:off x="8296343" y="4368109"/>
            <a:ext cx="706679" cy="660731"/>
          </a:xfrm>
          <a:prstGeom prst="rect">
            <a:avLst/>
          </a:prstGeom>
          <a:noFill/>
          <a:ln>
            <a:noFill/>
          </a:ln>
        </p:spPr>
      </p:pic>
      <p:pic>
        <p:nvPicPr>
          <p:cNvPr id="9" name="Google Shape;212;p22">
            <a:extLst>
              <a:ext uri="{FF2B5EF4-FFF2-40B4-BE49-F238E27FC236}">
                <a16:creationId xmlns="" xmlns:a16="http://schemas.microsoft.com/office/drawing/2014/main" id="{A3DCAEEB-4FCB-47DB-979D-D1E35338AC0B}"/>
              </a:ext>
            </a:extLst>
          </p:cNvPr>
          <p:cNvPicPr preferRelativeResize="0"/>
          <p:nvPr/>
        </p:nvPicPr>
        <p:blipFill>
          <a:blip r:embed="rId4">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167912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ES" sz="2000" dirty="0"/>
              <a:t>Denominado indistintamente también como lavado de dinero, blanqueo o legitimación de capitales. Es un proceso mediante el cual se pretende ocultar o disfrazar la verdadera fuente o propiedad del dinero, en cualquier moneda o forma, ilícitamente obtenido, con el fin de hacerlo aparecer como </a:t>
            </a:r>
            <a:r>
              <a:rPr lang="es-ES" sz="2000" dirty="0" smtClean="0"/>
              <a:t>legítimo.</a:t>
            </a:r>
            <a:endParaRPr lang="es-CO" sz="2000" dirty="0"/>
          </a:p>
        </p:txBody>
      </p:sp>
      <p:sp>
        <p:nvSpPr>
          <p:cNvPr id="5" name="Rectángulo 4"/>
          <p:cNvSpPr/>
          <p:nvPr/>
        </p:nvSpPr>
        <p:spPr>
          <a:xfrm>
            <a:off x="1747157" y="323076"/>
            <a:ext cx="5608865" cy="600164"/>
          </a:xfrm>
          <a:prstGeom prst="rect">
            <a:avLst/>
          </a:prstGeom>
        </p:spPr>
        <p:txBody>
          <a:bodyPr wrap="square">
            <a:spAutoFit/>
          </a:bodyPr>
          <a:lstStyle/>
          <a:p>
            <a:r>
              <a:rPr lang="es-ES" sz="3300" b="1" dirty="0"/>
              <a:t>LAVADO DE ACTIVOS</a:t>
            </a:r>
            <a:endParaRPr lang="es-CO" sz="3300" dirty="0"/>
          </a:p>
        </p:txBody>
      </p:sp>
      <p:pic>
        <p:nvPicPr>
          <p:cNvPr id="2" name="Google Shape;208;p22">
            <a:extLst>
              <a:ext uri="{FF2B5EF4-FFF2-40B4-BE49-F238E27FC236}">
                <a16:creationId xmlns="" xmlns:a16="http://schemas.microsoft.com/office/drawing/2014/main" id="{B21568B6-F95C-4A15-B8A9-7233D91FFD0F}"/>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4ECE5712-B873-4891-911A-A0936A8D9F6C}"/>
              </a:ext>
            </a:extLst>
          </p:cNvPr>
          <p:cNvPicPr preferRelativeResize="0"/>
          <p:nvPr/>
        </p:nvPicPr>
        <p:blipFill>
          <a:blip r:embed="rId3">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396480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427164" y="47771"/>
            <a:ext cx="7982645" cy="5026571"/>
          </a:xfrm>
          <a:prstGeom prst="rect">
            <a:avLst/>
          </a:prstGeom>
        </p:spPr>
      </p:pic>
      <p:pic>
        <p:nvPicPr>
          <p:cNvPr id="2" name="Google Shape;208;p22">
            <a:extLst>
              <a:ext uri="{FF2B5EF4-FFF2-40B4-BE49-F238E27FC236}">
                <a16:creationId xmlns="" xmlns:a16="http://schemas.microsoft.com/office/drawing/2014/main" id="{A936EFB8-D429-4426-BEAB-E46485D3763D}"/>
              </a:ext>
            </a:extLst>
          </p:cNvPr>
          <p:cNvPicPr preferRelativeResize="0"/>
          <p:nvPr/>
        </p:nvPicPr>
        <p:blipFill>
          <a:blip r:embed="rId3">
            <a:alphaModFix/>
          </a:blip>
          <a:stretch>
            <a:fillRect/>
          </a:stretch>
        </p:blipFill>
        <p:spPr>
          <a:xfrm>
            <a:off x="8437321" y="4328062"/>
            <a:ext cx="706679" cy="660731"/>
          </a:xfrm>
          <a:prstGeom prst="rect">
            <a:avLst/>
          </a:prstGeom>
          <a:noFill/>
          <a:ln>
            <a:noFill/>
          </a:ln>
        </p:spPr>
      </p:pic>
      <p:pic>
        <p:nvPicPr>
          <p:cNvPr id="3" name="Google Shape;212;p22">
            <a:extLst>
              <a:ext uri="{FF2B5EF4-FFF2-40B4-BE49-F238E27FC236}">
                <a16:creationId xmlns="" xmlns:a16="http://schemas.microsoft.com/office/drawing/2014/main" id="{F365BB05-5064-4314-87A8-0EB86CA5384D}"/>
              </a:ext>
            </a:extLst>
          </p:cNvPr>
          <p:cNvPicPr preferRelativeResize="0"/>
          <p:nvPr/>
        </p:nvPicPr>
        <p:blipFill>
          <a:blip r:embed="rId4">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131651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effectLst>
                  <a:outerShdw blurRad="38100" dist="38100" dir="2700000" algn="tl">
                    <a:srgbClr val="000000">
                      <a:alpha val="43137"/>
                    </a:srgbClr>
                  </a:outerShdw>
                </a:effectLst>
              </a:rPr>
              <a:t>¿QUÉ ES LA FINANCIACIÓN AL TERRORISMO?</a:t>
            </a:r>
            <a:endParaRPr lang="es-CO" b="1" dirty="0">
              <a:effectLst>
                <a:outerShdw blurRad="38100" dist="38100" dir="2700000" algn="tl">
                  <a:srgbClr val="000000">
                    <a:alpha val="43137"/>
                  </a:srgbClr>
                </a:outerShdw>
              </a:effectLst>
            </a:endParaRPr>
          </a:p>
        </p:txBody>
      </p:sp>
      <p:pic>
        <p:nvPicPr>
          <p:cNvPr id="5" name="Marcador de contenido 4"/>
          <p:cNvPicPr>
            <a:picLocks noGrp="1" noChangeAspect="1"/>
          </p:cNvPicPr>
          <p:nvPr>
            <p:ph idx="1"/>
          </p:nvPr>
        </p:nvPicPr>
        <p:blipFill rotWithShape="1">
          <a:blip r:embed="rId2"/>
          <a:srcRect l="7910" t="31267" r="30157" b="9807"/>
          <a:stretch/>
        </p:blipFill>
        <p:spPr>
          <a:xfrm>
            <a:off x="923279" y="1215811"/>
            <a:ext cx="7401419" cy="3636516"/>
          </a:xfrm>
          <a:prstGeom prst="rect">
            <a:avLst/>
          </a:prstGeom>
        </p:spPr>
      </p:pic>
      <p:pic>
        <p:nvPicPr>
          <p:cNvPr id="3" name="Google Shape;208;p22">
            <a:extLst>
              <a:ext uri="{FF2B5EF4-FFF2-40B4-BE49-F238E27FC236}">
                <a16:creationId xmlns="" xmlns:a16="http://schemas.microsoft.com/office/drawing/2014/main" id="{01659AE6-3578-4D77-B3F9-0626419CD36A}"/>
              </a:ext>
            </a:extLst>
          </p:cNvPr>
          <p:cNvPicPr preferRelativeResize="0"/>
          <p:nvPr/>
        </p:nvPicPr>
        <p:blipFill>
          <a:blip r:embed="rId3">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B9E006D7-FFC6-4D04-A64C-B0D7EA39DAA0}"/>
              </a:ext>
            </a:extLst>
          </p:cNvPr>
          <p:cNvPicPr preferRelativeResize="0"/>
          <p:nvPr/>
        </p:nvPicPr>
        <p:blipFill>
          <a:blip r:embed="rId4">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5848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effectLst>
                  <a:outerShdw blurRad="38100" dist="38100" dir="2700000" algn="tl">
                    <a:srgbClr val="000000">
                      <a:alpha val="43137"/>
                    </a:srgbClr>
                  </a:outerShdw>
                </a:effectLst>
              </a:rPr>
              <a:t>FINANCIACIÓN AL TERRORISMO</a:t>
            </a:r>
            <a:endParaRPr lang="es-CO"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358421" y="1779874"/>
            <a:ext cx="8520600" cy="3416400"/>
          </a:xfrm>
        </p:spPr>
        <p:txBody>
          <a:bodyPr/>
          <a:lstStyle/>
          <a:p>
            <a:pPr marL="0" indent="0">
              <a:buNone/>
            </a:pPr>
            <a:r>
              <a:rPr lang="es-CO" dirty="0"/>
              <a:t>Proceso mediante el cual se desvían dineros de origen lícito o ilícito para financiar grupos al margen de la ley en actividades terroristas. Los desvíos se presentan como aparentes operaciones legales entre negocios lícitos, pero su destinación final es la comisión de hechos terroristas. </a:t>
            </a:r>
          </a:p>
          <a:p>
            <a:endParaRPr lang="es-CO" dirty="0"/>
          </a:p>
        </p:txBody>
      </p:sp>
      <p:pic>
        <p:nvPicPr>
          <p:cNvPr id="6" name="Google Shape;208;p22">
            <a:extLst>
              <a:ext uri="{FF2B5EF4-FFF2-40B4-BE49-F238E27FC236}">
                <a16:creationId xmlns="" xmlns:a16="http://schemas.microsoft.com/office/drawing/2014/main" id="{35DA7E21-3391-4FFF-95A8-3274EC562FAD}"/>
              </a:ext>
            </a:extLst>
          </p:cNvPr>
          <p:cNvPicPr preferRelativeResize="0"/>
          <p:nvPr/>
        </p:nvPicPr>
        <p:blipFill>
          <a:blip r:embed="rId2">
            <a:alphaModFix/>
          </a:blip>
          <a:stretch>
            <a:fillRect/>
          </a:stretch>
        </p:blipFill>
        <p:spPr>
          <a:xfrm>
            <a:off x="8296343" y="4368109"/>
            <a:ext cx="706679" cy="660731"/>
          </a:xfrm>
          <a:prstGeom prst="rect">
            <a:avLst/>
          </a:prstGeom>
          <a:noFill/>
          <a:ln>
            <a:noFill/>
          </a:ln>
        </p:spPr>
      </p:pic>
      <p:pic>
        <p:nvPicPr>
          <p:cNvPr id="8" name="Google Shape;212;p22">
            <a:extLst>
              <a:ext uri="{FF2B5EF4-FFF2-40B4-BE49-F238E27FC236}">
                <a16:creationId xmlns="" xmlns:a16="http://schemas.microsoft.com/office/drawing/2014/main" id="{7CD6AC18-EE2F-495F-A6A2-C5234AD5B83D}"/>
              </a:ext>
            </a:extLst>
          </p:cNvPr>
          <p:cNvPicPr preferRelativeResize="0"/>
          <p:nvPr/>
        </p:nvPicPr>
        <p:blipFill>
          <a:blip r:embed="rId3">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134498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23576" t="19236" r="24309" b="35930"/>
          <a:stretch/>
        </p:blipFill>
        <p:spPr>
          <a:xfrm>
            <a:off x="1190297" y="389495"/>
            <a:ext cx="5956838" cy="4293605"/>
          </a:xfrm>
          <a:prstGeom prst="rect">
            <a:avLst/>
          </a:prstGeom>
        </p:spPr>
      </p:pic>
      <p:pic>
        <p:nvPicPr>
          <p:cNvPr id="2" name="Google Shape;208;p22">
            <a:extLst>
              <a:ext uri="{FF2B5EF4-FFF2-40B4-BE49-F238E27FC236}">
                <a16:creationId xmlns="" xmlns:a16="http://schemas.microsoft.com/office/drawing/2014/main" id="{68197298-5579-4250-A6F5-EB1EBCB9C1B7}"/>
              </a:ext>
            </a:extLst>
          </p:cNvPr>
          <p:cNvPicPr preferRelativeResize="0"/>
          <p:nvPr/>
        </p:nvPicPr>
        <p:blipFill>
          <a:blip r:embed="rId3">
            <a:alphaModFix/>
          </a:blip>
          <a:stretch>
            <a:fillRect/>
          </a:stretch>
        </p:blipFill>
        <p:spPr>
          <a:xfrm>
            <a:off x="8296343" y="4368109"/>
            <a:ext cx="706679" cy="660731"/>
          </a:xfrm>
          <a:prstGeom prst="rect">
            <a:avLst/>
          </a:prstGeom>
          <a:noFill/>
          <a:ln>
            <a:noFill/>
          </a:ln>
        </p:spPr>
      </p:pic>
      <p:pic>
        <p:nvPicPr>
          <p:cNvPr id="3" name="Google Shape;212;p22">
            <a:extLst>
              <a:ext uri="{FF2B5EF4-FFF2-40B4-BE49-F238E27FC236}">
                <a16:creationId xmlns="" xmlns:a16="http://schemas.microsoft.com/office/drawing/2014/main" id="{9CC22F87-4792-4A45-BD1E-3C63ABB27E27}"/>
              </a:ext>
            </a:extLst>
          </p:cNvPr>
          <p:cNvPicPr preferRelativeResize="0"/>
          <p:nvPr/>
        </p:nvPicPr>
        <p:blipFill>
          <a:blip r:embed="rId4">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398459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24716" t="29512" r="27069" b="22451"/>
          <a:stretch/>
        </p:blipFill>
        <p:spPr>
          <a:xfrm>
            <a:off x="380444" y="137619"/>
            <a:ext cx="8039099" cy="5005881"/>
          </a:xfrm>
          <a:prstGeom prst="rect">
            <a:avLst/>
          </a:prstGeom>
        </p:spPr>
      </p:pic>
      <p:pic>
        <p:nvPicPr>
          <p:cNvPr id="5" name="Google Shape;208;p22">
            <a:extLst>
              <a:ext uri="{FF2B5EF4-FFF2-40B4-BE49-F238E27FC236}">
                <a16:creationId xmlns="" xmlns:a16="http://schemas.microsoft.com/office/drawing/2014/main" id="{C18BAF0F-7DDF-4DC8-B392-6BF56489E11E}"/>
              </a:ext>
            </a:extLst>
          </p:cNvPr>
          <p:cNvPicPr preferRelativeResize="0"/>
          <p:nvPr/>
        </p:nvPicPr>
        <p:blipFill>
          <a:blip r:embed="rId3">
            <a:alphaModFix/>
          </a:blip>
          <a:stretch>
            <a:fillRect/>
          </a:stretch>
        </p:blipFill>
        <p:spPr>
          <a:xfrm>
            <a:off x="8296343" y="4368109"/>
            <a:ext cx="706679" cy="660731"/>
          </a:xfrm>
          <a:prstGeom prst="rect">
            <a:avLst/>
          </a:prstGeom>
          <a:noFill/>
          <a:ln>
            <a:noFill/>
          </a:ln>
        </p:spPr>
      </p:pic>
      <p:pic>
        <p:nvPicPr>
          <p:cNvPr id="9" name="Google Shape;212;p22">
            <a:extLst>
              <a:ext uri="{FF2B5EF4-FFF2-40B4-BE49-F238E27FC236}">
                <a16:creationId xmlns="" xmlns:a16="http://schemas.microsoft.com/office/drawing/2014/main" id="{49358DAA-DC63-4F4C-BFDE-440133C0E1A0}"/>
              </a:ext>
            </a:extLst>
          </p:cNvPr>
          <p:cNvPicPr preferRelativeResize="0"/>
          <p:nvPr/>
        </p:nvPicPr>
        <p:blipFill>
          <a:blip r:embed="rId4">
            <a:alphaModFix/>
          </a:blip>
          <a:stretch>
            <a:fillRect/>
          </a:stretch>
        </p:blipFill>
        <p:spPr>
          <a:xfrm>
            <a:off x="8691728" y="98677"/>
            <a:ext cx="394547" cy="423195"/>
          </a:xfrm>
          <a:prstGeom prst="rect">
            <a:avLst/>
          </a:prstGeom>
          <a:noFill/>
          <a:ln>
            <a:noFill/>
          </a:ln>
        </p:spPr>
      </p:pic>
    </p:spTree>
    <p:extLst>
      <p:ext uri="{BB962C8B-B14F-4D97-AF65-F5344CB8AC3E}">
        <p14:creationId xmlns:p14="http://schemas.microsoft.com/office/powerpoint/2010/main" val="233148256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696</Words>
  <Application>Microsoft Office PowerPoint</Application>
  <PresentationFormat>Presentación en pantalla (16:9)</PresentationFormat>
  <Paragraphs>51</Paragraphs>
  <Slides>21</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Keyboard Condensed SSi</vt:lpstr>
      <vt:lpstr>Poppins Light</vt:lpstr>
      <vt:lpstr>Poppins</vt:lpstr>
      <vt:lpstr>Arial</vt:lpstr>
      <vt:lpstr>Simple Light</vt:lpstr>
      <vt:lpstr>Presentación de PowerPoint</vt:lpstr>
      <vt:lpstr>SARLAFT (SISTEMA DE ADMINISTRACION DE RIESGO DE LAVADO DE ACTIVOS Y FINANCIACION DEL TERRORISMO) EN COBIENESTAR</vt:lpstr>
      <vt:lpstr>¿QUÉ ES LAVADO DE ACTIVOS?</vt:lpstr>
      <vt:lpstr>Presentación de PowerPoint</vt:lpstr>
      <vt:lpstr>Presentación de PowerPoint</vt:lpstr>
      <vt:lpstr>¿QUÉ ES LA FINANCIACIÓN AL TERRORISMO?</vt:lpstr>
      <vt:lpstr>FINANCIACIÓN AL TERRORISMO</vt:lpstr>
      <vt:lpstr>Presentación de PowerPoint</vt:lpstr>
      <vt:lpstr>Presentación de PowerPoint</vt:lpstr>
      <vt:lpstr>SARLAFT</vt:lpstr>
      <vt:lpstr>CIRCULAR 04 DE 2017 SUPERINTENDENCIA DE LA ECONOMÍA SOLIDARIA</vt:lpstr>
      <vt:lpstr>Circular 022 del  2020 SUPERINTENDENCIA DE LA ECONOMÍA SOLIDARIA</vt:lpstr>
      <vt:lpstr>SARLAFT</vt:lpstr>
      <vt:lpstr>SARLAFT DEBE CONTEMPLAR</vt:lpstr>
      <vt:lpstr>TIPO DE OPERACIONES</vt:lpstr>
      <vt:lpstr>SEÑALES DE ALERTA</vt:lpstr>
      <vt:lpstr>UNIDAD DE INFORMACION Y ANALISIS FINANCIERO</vt:lpstr>
      <vt:lpstr>PERSONAS PÚBLICAMENTE EXPUESTAS PEP</vt:lpstr>
      <vt:lpstr>ALCANCE </vt:lpstr>
      <vt:lpstr>OBJETIVOS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Compras Cobienestar</dc:creator>
  <cp:lastModifiedBy>ANGELA</cp:lastModifiedBy>
  <cp:revision>18</cp:revision>
  <dcterms:modified xsi:type="dcterms:W3CDTF">2023-02-23T20:05:45Z</dcterms:modified>
</cp:coreProperties>
</file>