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Arial Narrow" pitchFamily="34" charset="0"/>
      <p:regular r:id="rId14"/>
      <p:bold r:id="rId15"/>
      <p:italic r:id="rId16"/>
      <p:bold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Trebuchet MS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llR5QJa0m0yUj4Bo9s6IYFBzp/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za Velasquez B" initials="" lastIdx="1" clrIdx="0"/>
  <p:cmAuthor id="1" name="Usuario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C441B7E-CED4-4799-A3CC-9AEF63E9D09F}">
  <a:tblStyle styleId="{FC441B7E-CED4-4799-A3CC-9AEF63E9D09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AF0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AF0E7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12-10T12:47:05.564" idx="1">
    <p:pos x="10" y="10"/>
    <p:text>La politica de sst, debe estar actualizada, socializada y publicada en cada centro de trabajo y todos los colaboradores deben tener conocimiento sobre su contenido</p:text>
    <p:extLst>
      <p:ext uri="{C676402C-5697-4E1C-873F-D02D1690AC5C}">
        <p15:threadingInfo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Hew-BSw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06T22:25:53.247" idx="1">
    <p:pos x="10" y="10"/>
    <p:text>para dar cumplimiento a este objetivo se actualizo la matriz de identificacion de peligros y valoracion de los riesgos donde se plantea la realizacion de las actividades : capacitaciones, entrega de epp</p:text>
    <p:extLst>
      <p:ext uri="{C676402C-5697-4E1C-873F-D02D1690AC5C}">
        <p15:threadingInfo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S_psqjo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06T22:34:47.573" idx="2">
    <p:pos x="10" y="10"/>
    <p:text>consiste en Revisar las paginas de los  minsterios las nuevas normas y que apliquen a la empresa y empezar a dar cumplimiento y evitar hallazgos y/o sanciones por parte de los entes de control.</p:text>
    <p:extLst>
      <p:ext uri="{C676402C-5697-4E1C-873F-D02D1690AC5C}">
        <p15:threadingInfo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S_psqjs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2170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/>
              <a:t>La politica de sst, debe estar actualizada, socializada y publicada en cada centro de trabajo y todos los colaboradores deben tener conocimiento sobre su contenido</a:t>
            </a:r>
            <a:endParaRPr/>
          </a:p>
        </p:txBody>
      </p:sp>
      <p:sp>
        <p:nvSpPr>
          <p:cNvPr id="113" name="Google Shape;11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O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1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cxnSp>
        <p:nvCxnSpPr>
          <p:cNvPr id="26" name="Google Shape;26;p31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0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0" name="Google Shape;90;p4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vertical y texto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1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1"/>
          <p:cNvSpPr txBox="1">
            <a:spLocks noGrp="1"/>
          </p:cNvSpPr>
          <p:nvPr>
            <p:ph type="title"/>
          </p:nvPr>
        </p:nvSpPr>
        <p:spPr>
          <a:xfrm rot="5400000">
            <a:off x="7159401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1"/>
          <p:cNvSpPr txBox="1">
            <a:spLocks noGrp="1"/>
          </p:cNvSpPr>
          <p:nvPr>
            <p:ph type="body" idx="1"/>
          </p:nvPr>
        </p:nvSpPr>
        <p:spPr>
          <a:xfrm rot="5400000">
            <a:off x="1825401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8" name="Google Shape;98;p4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 blanco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3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body" idx="1"/>
          </p:nvPr>
        </p:nvSpPr>
        <p:spPr>
          <a:xfrm>
            <a:off x="1097278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abezado de sección" type="secHead">
  <p:cSld name="SECTION_HEADER"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6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6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cxnSp>
        <p:nvCxnSpPr>
          <p:cNvPr id="63" name="Google Shape;63;p36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ido con título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8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8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8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38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n con título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9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9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915076"/>
          </a:xfrm>
          <a:prstGeom prst="rect">
            <a:avLst/>
          </a:prstGeom>
          <a:solidFill>
            <a:srgbClr val="D2CDB0"/>
          </a:solidFill>
          <a:ln>
            <a:noFill/>
          </a:ln>
        </p:spPr>
      </p:sp>
      <p:sp>
        <p:nvSpPr>
          <p:cNvPr id="83" name="Google Shape;83;p39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3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30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3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cxnSp>
        <p:nvCxnSpPr>
          <p:cNvPr id="17" name="Google Shape;17;p30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comments" Target="../comments/comment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"/>
          <p:cNvSpPr txBox="1">
            <a:spLocks noGrp="1"/>
          </p:cNvSpPr>
          <p:nvPr>
            <p:ph type="ctrTitle"/>
          </p:nvPr>
        </p:nvSpPr>
        <p:spPr>
          <a:xfrm>
            <a:off x="858363" y="5294300"/>
            <a:ext cx="5629123" cy="966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rebuchet MS"/>
              <a:buNone/>
            </a:pPr>
            <a:r>
              <a:rPr lang="es-CO">
                <a:solidFill>
                  <a:schemeClr val="dk1"/>
                </a:solidFill>
              </a:rPr>
              <a:t/>
            </a:r>
            <a:br>
              <a:rPr lang="es-CO">
                <a:solidFill>
                  <a:schemeClr val="dk1"/>
                </a:solidFill>
              </a:rPr>
            </a:br>
            <a:r>
              <a:rPr lang="es-CO" sz="2800">
                <a:solidFill>
                  <a:schemeClr val="dk1"/>
                </a:solidFill>
              </a:rPr>
              <a:t>DEISY BIBIANA VARGAS RENDON </a:t>
            </a:r>
            <a:br>
              <a:rPr lang="es-CO" sz="2800">
                <a:solidFill>
                  <a:schemeClr val="dk1"/>
                </a:solidFill>
              </a:rPr>
            </a:br>
            <a:r>
              <a:rPr lang="es-CO" sz="2800" b="1">
                <a:solidFill>
                  <a:schemeClr val="dk1"/>
                </a:solidFill>
              </a:rPr>
              <a:t>GERENTE COBIENESTAR</a:t>
            </a:r>
            <a:endParaRPr sz="2800" b="1">
              <a:solidFill>
                <a:schemeClr val="dk1"/>
              </a:solidFill>
            </a:endParaRPr>
          </a:p>
        </p:txBody>
      </p:sp>
      <p:pic>
        <p:nvPicPr>
          <p:cNvPr id="106" name="Google Shape;106;p1" descr="Descripción: logotipo Cobienestar Fin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058" y="104761"/>
            <a:ext cx="1523592" cy="147165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"/>
          <p:cNvSpPr txBox="1"/>
          <p:nvPr/>
        </p:nvSpPr>
        <p:spPr>
          <a:xfrm>
            <a:off x="2364378" y="535577"/>
            <a:ext cx="7759337" cy="153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r>
              <a:rPr lang="es-CO" sz="4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RENDICION DE CUENTAS DEL SGSST – 2021</a:t>
            </a:r>
            <a:r>
              <a:rPr lang="es-CO" sz="5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s-CO" sz="5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2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8" name="Google Shape;108;p1" descr="Resultado de imagen para rendicion de cuentas sgsst gerente"/>
          <p:cNvPicPr preferRelativeResize="0"/>
          <p:nvPr/>
        </p:nvPicPr>
        <p:blipFill rotWithShape="1">
          <a:blip r:embed="rId4">
            <a:alphaModFix/>
          </a:blip>
          <a:srcRect b="590"/>
          <a:stretch/>
        </p:blipFill>
        <p:spPr>
          <a:xfrm>
            <a:off x="3672925" y="1753375"/>
            <a:ext cx="6546339" cy="345244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"/>
          <p:cNvSpPr/>
          <p:nvPr/>
        </p:nvSpPr>
        <p:spPr>
          <a:xfrm>
            <a:off x="7334220" y="4980792"/>
            <a:ext cx="1606731" cy="313508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19050" cap="rnd" cmpd="sng">
            <a:solidFill>
              <a:srgbClr val="5575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600" b="1" i="1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Gerencia</a:t>
            </a:r>
            <a:r>
              <a:rPr lang="es-CO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1097280" y="771512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Trebuchet MS"/>
              <a:buNone/>
            </a:pPr>
            <a:r>
              <a:rPr lang="es-CO"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INVITO A TODOS LOS COLABORADORES DE LA EMPRESA, A TENER: </a:t>
            </a:r>
            <a:r>
              <a:rPr lang="es-CO" sz="3240">
                <a:solidFill>
                  <a:schemeClr val="dk1"/>
                </a:solidFill>
              </a:rPr>
              <a:t/>
            </a:r>
            <a:br>
              <a:rPr lang="es-CO" sz="3240">
                <a:solidFill>
                  <a:schemeClr val="dk1"/>
                </a:solidFill>
              </a:rPr>
            </a:br>
            <a:r>
              <a:rPr lang="es-CO" sz="3240"/>
              <a:t/>
            </a:r>
            <a:br>
              <a:rPr lang="es-CO" sz="3240"/>
            </a:br>
            <a:endParaRPr sz="3240"/>
          </a:p>
        </p:txBody>
      </p:sp>
      <p:sp>
        <p:nvSpPr>
          <p:cNvPr id="185" name="Google Shape;185;p10"/>
          <p:cNvSpPr txBox="1">
            <a:spLocks noGrp="1"/>
          </p:cNvSpPr>
          <p:nvPr>
            <p:ph type="body" idx="1"/>
          </p:nvPr>
        </p:nvSpPr>
        <p:spPr>
          <a:xfrm>
            <a:off x="1235826" y="2510752"/>
            <a:ext cx="7700356" cy="334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864"/>
              <a:buChar char="►"/>
            </a:pPr>
            <a:r>
              <a:rPr lang="es-CO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participar los 7 pasos para tener estilo de vida saludable </a:t>
            </a: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864"/>
              <a:buChar char="►"/>
            </a:pPr>
            <a:r>
              <a:rPr lang="es-CO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Tener autocuidado en el trabajo, con el fin de prevenir enfermedades y accidentes laborales </a:t>
            </a: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864"/>
              <a:buChar char="►"/>
            </a:pPr>
            <a:r>
              <a:rPr lang="es-CO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Participar en las actividades programadas por sst activamente, </a:t>
            </a: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864"/>
              <a:buChar char="►"/>
            </a:pPr>
            <a:r>
              <a:rPr lang="es-CO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Reportar los accidentes e incidentes laborales a tiempo </a:t>
            </a: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864"/>
              <a:buFont typeface="Calibri"/>
              <a:buChar char="►"/>
            </a:pPr>
            <a:r>
              <a:rPr lang="es-CO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Usar adecuadamente los elementos de proteccion personal</a:t>
            </a:r>
            <a:endParaRPr sz="2400">
              <a:solidFill>
                <a:schemeClr val="dk1"/>
              </a:solidFill>
            </a:endParaRPr>
          </a:p>
          <a:p>
            <a:pPr marL="342900" lvl="0" indent="-2514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7837"/>
              <a:buNone/>
            </a:pPr>
            <a:endParaRPr/>
          </a:p>
        </p:txBody>
      </p:sp>
      <p:pic>
        <p:nvPicPr>
          <p:cNvPr id="186" name="Google Shape;18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96401" y="2770909"/>
            <a:ext cx="1753589" cy="2363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"/>
          <p:cNvSpPr txBox="1"/>
          <p:nvPr/>
        </p:nvSpPr>
        <p:spPr>
          <a:xfrm>
            <a:off x="1898665" y="876603"/>
            <a:ext cx="8596668" cy="2369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alibri"/>
              <a:buChar char="►"/>
            </a:pPr>
            <a:r>
              <a:rPr lang="es-CO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TODAS LAS COORDINADORAS Y AUXILIARES ADMINISTRATIVAS QUE APOYARON EN EL CUMPLIMIENTO DE LAS ACTVIDADES PROPUESTAS EN SST </a:t>
            </a:r>
            <a:endParaRPr/>
          </a:p>
          <a:p>
            <a:pPr marL="342900" marR="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alibri"/>
              <a:buChar char="►"/>
            </a:pPr>
            <a:r>
              <a:rPr lang="es-CO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GRACIAS A LOS COMITES DE SST (COCOLA, COPASST Y BRIGADA DE EMERGENCIA) </a:t>
            </a:r>
            <a:endParaRPr/>
          </a:p>
          <a:p>
            <a:pPr marL="342900" marR="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alibri"/>
              <a:buChar char="►"/>
            </a:pPr>
            <a:r>
              <a:rPr lang="es-CO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GRACIAS A TODOS LOS COLABORADORES POR EL COMPROMISO  Y AUTOCUIDADO EN EL TRABAJO</a:t>
            </a:r>
            <a:endParaRPr/>
          </a:p>
          <a:p>
            <a:pPr marL="342900" marR="0" lvl="0" indent="-2514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alibri"/>
              <a:buNone/>
            </a:pPr>
            <a:endParaRPr sz="20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alibri"/>
              <a:buNone/>
            </a:pPr>
            <a:endParaRPr sz="20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5739" y="3364923"/>
            <a:ext cx="4070951" cy="2855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 txBox="1">
            <a:spLocks noGrp="1"/>
          </p:cNvSpPr>
          <p:nvPr>
            <p:ph type="title"/>
          </p:nvPr>
        </p:nvSpPr>
        <p:spPr>
          <a:xfrm>
            <a:off x="1097280" y="746272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lang="es-CO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POLITICA DE SST 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6" name="Google Shape;116;p2"/>
          <p:cNvSpPr txBox="1">
            <a:spLocks noGrp="1"/>
          </p:cNvSpPr>
          <p:nvPr>
            <p:ph type="body" idx="1"/>
          </p:nvPr>
        </p:nvSpPr>
        <p:spPr>
          <a:xfrm>
            <a:off x="1446963" y="2340297"/>
            <a:ext cx="4925702" cy="3521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51459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CO">
                <a:latin typeface="Arial"/>
                <a:ea typeface="Arial"/>
                <a:cs typeface="Arial"/>
                <a:sym typeface="Arial"/>
              </a:rPr>
              <a:t>Es el compromiso de la alta dirección con la seguridad y la salud en el trabajo, expresadas formalmente, que define su alcance y compromete a toda la organización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2" descr="Descripción: logotipo Cobienestar Fin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484" y="0"/>
            <a:ext cx="1523592" cy="147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1673" y="2771335"/>
            <a:ext cx="3762917" cy="250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3"/>
          <p:cNvPicPr preferRelativeResize="0"/>
          <p:nvPr/>
        </p:nvPicPr>
        <p:blipFill rotWithShape="1">
          <a:blip r:embed="rId3">
            <a:alphaModFix/>
          </a:blip>
          <a:srcRect l="3193" t="1633" b="4595"/>
          <a:stretch/>
        </p:blipFill>
        <p:spPr>
          <a:xfrm>
            <a:off x="2461846" y="1997612"/>
            <a:ext cx="7076049" cy="378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 descr="Descripción: logotipo Cobienestar Fina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3006" y="149675"/>
            <a:ext cx="1523592" cy="1471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 txBox="1">
            <a:spLocks noGrp="1"/>
          </p:cNvSpPr>
          <p:nvPr>
            <p:ph type="title"/>
          </p:nvPr>
        </p:nvSpPr>
        <p:spPr>
          <a:xfrm>
            <a:off x="2112382" y="485722"/>
            <a:ext cx="7559271" cy="158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None/>
            </a:pPr>
            <a:r>
              <a:rPr lang="es-CO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IDENTIFICAR LOS PELIGROS, EVALUAR Y VALORAR LOS RIESGOS, ESTABLECER LOS RESPECTIVOS CONTROLES.</a:t>
            </a:r>
            <a:r>
              <a:rPr lang="es-CO" sz="3240">
                <a:solidFill>
                  <a:schemeClr val="dk1"/>
                </a:solidFill>
              </a:rPr>
              <a:t/>
            </a:r>
            <a:br>
              <a:rPr lang="es-CO" sz="3240">
                <a:solidFill>
                  <a:schemeClr val="dk1"/>
                </a:solidFill>
              </a:rPr>
            </a:br>
            <a:endParaRPr sz="3240">
              <a:solidFill>
                <a:schemeClr val="dk1"/>
              </a:solidFill>
            </a:endParaRPr>
          </a:p>
        </p:txBody>
      </p:sp>
      <p:sp>
        <p:nvSpPr>
          <p:cNvPr id="130" name="Google Shape;130;p4"/>
          <p:cNvSpPr txBox="1">
            <a:spLocks noGrp="1"/>
          </p:cNvSpPr>
          <p:nvPr>
            <p:ph type="body" idx="1"/>
          </p:nvPr>
        </p:nvSpPr>
        <p:spPr>
          <a:xfrm>
            <a:off x="6518835" y="2118144"/>
            <a:ext cx="4510236" cy="3804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24"/>
              <a:buFont typeface="Noto Sans Symbols"/>
              <a:buChar char="❖"/>
            </a:pPr>
            <a:r>
              <a:rPr lang="es-CO" sz="19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PROTOCOLO PREVENCIÓN DEL RIESGO BIOLÓGICO Y PLAN DE CONTINGENCIA </a:t>
            </a:r>
            <a:endParaRPr/>
          </a:p>
          <a:p>
            <a:pPr marL="91440" lvl="0" indent="-1371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24"/>
              <a:buFont typeface="Noto Sans Symbols"/>
              <a:buNone/>
            </a:pPr>
            <a:endParaRPr sz="1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lvl="0" indent="-91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4"/>
              <a:buFont typeface="Noto Sans Symbols"/>
              <a:buChar char="⮚"/>
            </a:pPr>
            <a:r>
              <a:rPr lang="es-CO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Socialización</a:t>
            </a: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 protocolo</a:t>
            </a:r>
            <a:endParaRPr/>
          </a:p>
          <a:p>
            <a:pPr marL="91440" lvl="0" indent="-137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4"/>
              <a:buFont typeface="Noto Sans Symbols"/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lvl="0" indent="-91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4"/>
              <a:buFont typeface="Noto Sans Symbols"/>
              <a:buChar char="⮚"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Campañas sobre el covid-19 de acuerdo a medidas de bioseguridad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lvl="0" indent="-137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4"/>
              <a:buFont typeface="Noto Sans Symbols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4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lvl="0" indent="-91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4"/>
              <a:buFont typeface="Noto Sans Symbols"/>
              <a:buChar char="❖"/>
            </a:pPr>
            <a:r>
              <a:rPr lang="es-CO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ENTREGA DE ELEMENTOS DE PROTECCIÓN PERSONAL PARA CADA UNO DE LOS CARGOS</a:t>
            </a:r>
            <a:endParaRPr/>
          </a:p>
          <a:p>
            <a:pPr marL="91440" lvl="0" indent="-137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4"/>
              <a:buFont typeface="Noto Sans Symbols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91440" lvl="0" indent="-137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4"/>
              <a:buFont typeface="Noto Sans Symbols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91440" lvl="0" indent="-137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4"/>
              <a:buFont typeface="Noto Sans Symbols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91440" lvl="0" indent="-137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4"/>
              <a:buFont typeface="Noto Sans Symbols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342900" lvl="0" indent="-21767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72"/>
              <a:buNone/>
            </a:pPr>
            <a:endParaRPr sz="2465"/>
          </a:p>
        </p:txBody>
      </p:sp>
      <p:sp>
        <p:nvSpPr>
          <p:cNvPr id="131" name="Google Shape;131;p4"/>
          <p:cNvSpPr txBox="1">
            <a:spLocks noGrp="1"/>
          </p:cNvSpPr>
          <p:nvPr>
            <p:ph type="body" idx="4294967295"/>
          </p:nvPr>
        </p:nvSpPr>
        <p:spPr>
          <a:xfrm>
            <a:off x="675250" y="1843344"/>
            <a:ext cx="4740812" cy="4276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lvl="0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86486"/>
              <a:buNone/>
            </a:pPr>
            <a:endParaRPr sz="1125"/>
          </a:p>
          <a:p>
            <a:pPr marL="91440" lvl="0" indent="-9144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78078"/>
              <a:buFont typeface="Noto Sans Symbols"/>
              <a:buChar char="❖"/>
            </a:pPr>
            <a:r>
              <a:rPr lang="es-CO" sz="1800" b="1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s-CO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CAPACITACIONES: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73968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73968"/>
              <a:buChar char="►"/>
            </a:pPr>
            <a:r>
              <a:rPr lang="es-CO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Salud mental y relaciones en el trabajo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73968"/>
              <a:buChar char="►"/>
            </a:pPr>
            <a:r>
              <a:rPr lang="es-CO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Habilidades para el manejo del personal 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73968"/>
              <a:buChar char="►"/>
            </a:pPr>
            <a:r>
              <a:rPr lang="es-CO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Seguridad vial hacia el manejo defensivo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73968"/>
              <a:buChar char="►"/>
            </a:pPr>
            <a:r>
              <a:rPr lang="es-CO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Conducción segura en motocicleta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73968"/>
              <a:buChar char="►"/>
            </a:pPr>
            <a:r>
              <a:rPr lang="es-CO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Ergonomía para oficinas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73968"/>
              <a:buChar char="►"/>
            </a:pPr>
            <a:r>
              <a:rPr lang="es-CO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Adaptación laboral después del aislamiento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73968"/>
              <a:buChar char="►"/>
            </a:pPr>
            <a:r>
              <a:rPr lang="es-CO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Desorden musculoesqueleticos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73968"/>
              <a:buChar char="►"/>
            </a:pPr>
            <a:r>
              <a:rPr lang="es-CO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Primeros Auxilios y manejo de extintores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73968"/>
              <a:buChar char="►"/>
            </a:pPr>
            <a:r>
              <a:rPr lang="es-CO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Socialización plan de emergencias </a:t>
            </a:r>
            <a:endParaRPr/>
          </a:p>
          <a:p>
            <a:pPr marL="342900" lvl="0" indent="-2603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73968"/>
              <a:buNone/>
            </a:pP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342900" lvl="0" indent="-2603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86486"/>
              <a:buNone/>
            </a:pPr>
            <a:endParaRPr sz="1625"/>
          </a:p>
          <a:p>
            <a:pPr marL="342900" lvl="0" indent="-2603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86486"/>
              <a:buNone/>
            </a:pPr>
            <a:endParaRPr sz="1625"/>
          </a:p>
          <a:p>
            <a:pPr marL="342900" lvl="0" indent="-2603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86486"/>
              <a:buNone/>
            </a:pPr>
            <a:endParaRPr sz="1625"/>
          </a:p>
          <a:p>
            <a:pPr marL="342900" lvl="0" indent="-2603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86486"/>
              <a:buNone/>
            </a:pPr>
            <a:endParaRPr sz="1625"/>
          </a:p>
          <a:p>
            <a:pPr marL="342900" lvl="0" indent="-2603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86486"/>
              <a:buNone/>
            </a:pPr>
            <a:endParaRPr sz="1625"/>
          </a:p>
          <a:p>
            <a:pPr marL="342900" lvl="0" indent="-2508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86510"/>
              <a:buNone/>
            </a:pPr>
            <a:endParaRPr sz="1812"/>
          </a:p>
        </p:txBody>
      </p:sp>
      <p:pic>
        <p:nvPicPr>
          <p:cNvPr id="132" name="Google Shape;132;p4"/>
          <p:cNvPicPr preferRelativeResize="0"/>
          <p:nvPr/>
        </p:nvPicPr>
        <p:blipFill rotWithShape="1">
          <a:blip r:embed="rId3">
            <a:alphaModFix/>
          </a:blip>
          <a:srcRect l="22575" t="10424" r="35535" b="13766"/>
          <a:stretch/>
        </p:blipFill>
        <p:spPr>
          <a:xfrm>
            <a:off x="10372403" y="347138"/>
            <a:ext cx="1037397" cy="1689654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3" name="Google Shape;133;p4" descr="Descripción: logotipo Cobienestar Fina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142" y="49748"/>
            <a:ext cx="1369778" cy="1342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 txBox="1">
            <a:spLocks noGrp="1"/>
          </p:cNvSpPr>
          <p:nvPr>
            <p:ph type="title"/>
          </p:nvPr>
        </p:nvSpPr>
        <p:spPr>
          <a:xfrm>
            <a:off x="2181633" y="453895"/>
            <a:ext cx="8039780" cy="1883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None/>
            </a:pPr>
            <a:r>
              <a:rPr lang="es-CO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CUMPLIR CON LA LEGISLACIÓN COLOMBIANA VIGENTE EN MATERIA DE SEGURIDAD Y SALUD EN EL TRABAJO  “SST”.</a:t>
            </a:r>
            <a:r>
              <a:rPr lang="es-CO" sz="3240"/>
              <a:t/>
            </a:r>
            <a:br>
              <a:rPr lang="es-CO" sz="3240"/>
            </a:br>
            <a:endParaRPr sz="3240"/>
          </a:p>
        </p:txBody>
      </p:sp>
      <p:sp>
        <p:nvSpPr>
          <p:cNvPr id="139" name="Google Shape;139;p5"/>
          <p:cNvSpPr txBox="1">
            <a:spLocks noGrp="1"/>
          </p:cNvSpPr>
          <p:nvPr>
            <p:ph type="body" idx="1"/>
          </p:nvPr>
        </p:nvSpPr>
        <p:spPr>
          <a:xfrm>
            <a:off x="488088" y="2191543"/>
            <a:ext cx="5241729" cy="128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25145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7837"/>
              <a:buNone/>
            </a:pP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7837"/>
              <a:buFont typeface="Noto Sans Symbols"/>
              <a:buChar char="❖"/>
            </a:pPr>
            <a:r>
              <a:rPr lang="es-CO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NORMATIVIDAD RELACIONADA CON EL SISTEMA DE GESTIÓN DE SEGURIDAD Y SALUD EN EL TRABAJO APLICABLE A LA EMPRESA 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"/>
          <p:cNvSpPr txBox="1">
            <a:spLocks noGrp="1"/>
          </p:cNvSpPr>
          <p:nvPr>
            <p:ph type="body" idx="3"/>
          </p:nvPr>
        </p:nvSpPr>
        <p:spPr>
          <a:xfrm>
            <a:off x="1765348" y="3471702"/>
            <a:ext cx="6210267" cy="2746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5831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32"/>
              <a:buNone/>
            </a:pPr>
            <a:endParaRPr sz="1665"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32"/>
              <a:buChar char="►"/>
            </a:pPr>
            <a:r>
              <a:rPr lang="es-CO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comités de sst (copasst, cocola, brigadas de emergencia)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32"/>
              <a:buChar char="►"/>
            </a:pPr>
            <a:r>
              <a:rPr lang="es-CO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seguridad social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32"/>
              <a:buChar char="►"/>
            </a:pPr>
            <a:r>
              <a:rPr lang="es-CO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contratistas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32"/>
              <a:buChar char="►"/>
            </a:pPr>
            <a:r>
              <a:rPr lang="es-CO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sistema de gestión de seguridad y salud en el trabajo (autoevaluación de estándares mínimos)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32"/>
              <a:buChar char="►"/>
            </a:pPr>
            <a:r>
              <a:rPr lang="es-CO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covid-19</a:t>
            </a:r>
            <a:endParaRPr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5" descr="Descripción: logotipo Cobienestar Fin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879" y="193396"/>
            <a:ext cx="1322363" cy="1202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/>
          <p:cNvPicPr preferRelativeResize="0"/>
          <p:nvPr/>
        </p:nvPicPr>
        <p:blipFill rotWithShape="1">
          <a:blip r:embed="rId4">
            <a:alphaModFix/>
          </a:blip>
          <a:srcRect l="21572" t="10334" r="21238" b="12463"/>
          <a:stretch/>
        </p:blipFill>
        <p:spPr>
          <a:xfrm>
            <a:off x="10407098" y="609890"/>
            <a:ext cx="973503" cy="1581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5" descr="Resultado de imagen para normativida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10954" y="2835264"/>
            <a:ext cx="2869647" cy="21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>
            <a:spLocks noGrp="1"/>
          </p:cNvSpPr>
          <p:nvPr>
            <p:ph type="title"/>
          </p:nvPr>
        </p:nvSpPr>
        <p:spPr>
          <a:xfrm>
            <a:off x="1547446" y="920095"/>
            <a:ext cx="9170126" cy="1985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None/>
            </a:pPr>
            <a:r>
              <a:rPr lang="es-CO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PROMOVER LA SALUD, ADOPTAR ESTILOS DE VIDA SALUDABLES Y DESARROLLAR ACTIVIDADES EN LA PREVENCIÓN DEL CONSUMO DE SUSTANCIAS PSICOACTIVAS</a:t>
            </a:r>
            <a:r>
              <a:rPr lang="es-CO" sz="3600"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r>
              <a:rPr lang="es-CO" sz="3240"/>
              <a:t/>
            </a:r>
            <a:br>
              <a:rPr lang="es-CO" sz="3240"/>
            </a:br>
            <a:endParaRPr sz="3240"/>
          </a:p>
        </p:txBody>
      </p:sp>
      <p:sp>
        <p:nvSpPr>
          <p:cNvPr id="149" name="Google Shape;149;p6"/>
          <p:cNvSpPr txBox="1">
            <a:spLocks noGrp="1"/>
          </p:cNvSpPr>
          <p:nvPr>
            <p:ph type="body" idx="1"/>
          </p:nvPr>
        </p:nvSpPr>
        <p:spPr>
          <a:xfrm>
            <a:off x="5378350" y="3251299"/>
            <a:ext cx="57891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s-CO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Promoción de los 7 pasos para tener estilos de vida saludable </a:t>
            </a:r>
            <a:endParaRPr/>
          </a:p>
          <a:p>
            <a:pPr marL="342900" lvl="0" indent="-25145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s-CO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 de estilos de vida saludables </a:t>
            </a:r>
            <a:endParaRPr/>
          </a:p>
          <a:p>
            <a:pPr marL="342900" lvl="0" indent="-25145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s-CO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Valoración Visual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s-CO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Actividad física </a:t>
            </a:r>
            <a:endParaRPr/>
          </a:p>
          <a:p>
            <a:pPr marL="342900" lvl="0" indent="-25145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25145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6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l="22173" t="8177" r="23397" b="16809"/>
          <a:stretch/>
        </p:blipFill>
        <p:spPr>
          <a:xfrm>
            <a:off x="10717572" y="1265754"/>
            <a:ext cx="899868" cy="127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6" descr="Descripción: logotipo Cobienestar Fina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812" y="156753"/>
            <a:ext cx="1378634" cy="1272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6" descr="https://lh4.googleusercontent.com/2xUyYc8LVJ26XwE5AK2MAce4A0ydRu-DpUBq7gRqcSgbnwzL_RkhxfpUMIZoxS4xROpiTM7wyXuhgKKknShXiMNLj8jGL3ehBiK8sMLZSJlKYvPMCiEVq9Oat2_fzDWyHbUXQ00"/>
          <p:cNvPicPr preferRelativeResize="0"/>
          <p:nvPr/>
        </p:nvPicPr>
        <p:blipFill rotWithShape="1">
          <a:blip r:embed="rId5">
            <a:alphaModFix/>
          </a:blip>
          <a:srcRect l="21096" t="30923" r="42666" b="15169"/>
          <a:stretch/>
        </p:blipFill>
        <p:spPr>
          <a:xfrm>
            <a:off x="745667" y="2715065"/>
            <a:ext cx="3364762" cy="2814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 txBox="1">
            <a:spLocks noGrp="1"/>
          </p:cNvSpPr>
          <p:nvPr>
            <p:ph type="title"/>
          </p:nvPr>
        </p:nvSpPr>
        <p:spPr>
          <a:xfrm>
            <a:off x="2240594" y="491499"/>
            <a:ext cx="7379887" cy="1532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None/>
            </a:pPr>
            <a:r>
              <a:rPr lang="es-CO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PREVENIR ENFERMEDADES LABORALES, ACCIDENTES DE TRABAJO Y SITUACIONES DE EMERGENCIA.</a:t>
            </a:r>
            <a:r>
              <a:rPr lang="es-CO" sz="3240">
                <a:solidFill>
                  <a:schemeClr val="dk1"/>
                </a:solidFill>
              </a:rPr>
              <a:t/>
            </a:r>
            <a:br>
              <a:rPr lang="es-CO" sz="3240">
                <a:solidFill>
                  <a:schemeClr val="dk1"/>
                </a:solidFill>
              </a:rPr>
            </a:br>
            <a:r>
              <a:rPr lang="es-CO" sz="3240">
                <a:solidFill>
                  <a:schemeClr val="dk1"/>
                </a:solidFill>
              </a:rPr>
              <a:t/>
            </a:r>
            <a:br>
              <a:rPr lang="es-CO" sz="3240">
                <a:solidFill>
                  <a:schemeClr val="dk1"/>
                </a:solidFill>
              </a:rPr>
            </a:br>
            <a:endParaRPr sz="3240">
              <a:solidFill>
                <a:schemeClr val="dk1"/>
              </a:solidFill>
            </a:endParaRPr>
          </a:p>
        </p:txBody>
      </p:sp>
      <p:pic>
        <p:nvPicPr>
          <p:cNvPr id="158" name="Google Shape;158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249783" y="656626"/>
            <a:ext cx="1032506" cy="120245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7"/>
          <p:cNvSpPr txBox="1">
            <a:spLocks noGrp="1"/>
          </p:cNvSpPr>
          <p:nvPr>
            <p:ph type="body" idx="2"/>
          </p:nvPr>
        </p:nvSpPr>
        <p:spPr>
          <a:xfrm>
            <a:off x="1690076" y="4158043"/>
            <a:ext cx="4552571" cy="1611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24"/>
              <a:buNone/>
            </a:pPr>
            <a:r>
              <a:rPr lang="es-CO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ACCIDENTES LABORALES</a:t>
            </a:r>
            <a:r>
              <a:rPr lang="es-CO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24"/>
              <a:buNone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Accidentalidad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24"/>
              <a:buChar char="►"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2018=54	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24"/>
              <a:buChar char="►"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2019= 37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24"/>
              <a:buChar char="►"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2020=11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24"/>
              <a:buChar char="►"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2021=14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65176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24"/>
              <a:buNone/>
            </a:pPr>
            <a:endParaRPr sz="1530"/>
          </a:p>
          <a:p>
            <a:pPr marL="342900" lvl="0" indent="-265176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24"/>
              <a:buNone/>
            </a:pPr>
            <a:endParaRPr sz="1530"/>
          </a:p>
        </p:txBody>
      </p:sp>
      <p:sp>
        <p:nvSpPr>
          <p:cNvPr id="160" name="Google Shape;160;p7"/>
          <p:cNvSpPr txBox="1">
            <a:spLocks noGrp="1"/>
          </p:cNvSpPr>
          <p:nvPr>
            <p:ph type="body" idx="3"/>
          </p:nvPr>
        </p:nvSpPr>
        <p:spPr>
          <a:xfrm>
            <a:off x="634999" y="2024208"/>
            <a:ext cx="5295538" cy="1874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47571"/>
              <a:buNone/>
            </a:pPr>
            <a:r>
              <a:rPr lang="es-CO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ENFERMEDADES LABORALES</a:t>
            </a:r>
            <a:r>
              <a:rPr lang="es-CO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36556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74000"/>
              <a:buChar char="►"/>
            </a:pPr>
            <a:r>
              <a:rPr lang="es-CO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examen ocupacional:  ingreso, retiro, post incapacidad, traslado </a:t>
            </a: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s-CO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periódico</a:t>
            </a:r>
            <a:endParaRPr sz="24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36556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74000"/>
              <a:buChar char="►"/>
            </a:pPr>
            <a:r>
              <a:rPr lang="es-CO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seguimiento condiciones de salud por enfermedad común y por accidente de trabajo.</a:t>
            </a:r>
            <a:endParaRPr sz="24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36556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74000"/>
              <a:buChar char="►"/>
            </a:pPr>
            <a:r>
              <a:rPr lang="es-CO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promocion de pausas activas (</a:t>
            </a: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copasst y sst)</a:t>
            </a:r>
            <a:r>
              <a:rPr lang="es-CO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58318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 sz="1665"/>
          </a:p>
        </p:txBody>
      </p:sp>
      <p:sp>
        <p:nvSpPr>
          <p:cNvPr id="161" name="Google Shape;161;p7"/>
          <p:cNvSpPr txBox="1">
            <a:spLocks noGrp="1"/>
          </p:cNvSpPr>
          <p:nvPr>
            <p:ph type="body" idx="4"/>
          </p:nvPr>
        </p:nvSpPr>
        <p:spPr>
          <a:xfrm>
            <a:off x="6591718" y="4415625"/>
            <a:ext cx="4319246" cy="179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7837"/>
              <a:buNone/>
            </a:pPr>
            <a:r>
              <a:rPr lang="es-CO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SITUACIONES DE EMERGENCIA</a:t>
            </a:r>
            <a:r>
              <a:rPr lang="es-CO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7837"/>
              <a:buChar char="►"/>
            </a:pPr>
            <a:r>
              <a:rPr lang="es-CO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Planes de emergencia 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7837"/>
              <a:buChar char="►"/>
            </a:pPr>
            <a:r>
              <a:rPr lang="es-CO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Brigada de emergencia 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7837"/>
              <a:buChar char="►"/>
            </a:pPr>
            <a:r>
              <a:rPr lang="es-CO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inspecciones	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7837"/>
              <a:buChar char="►"/>
            </a:pPr>
            <a:r>
              <a:rPr lang="es-CO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Simulacros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514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7837"/>
              <a:buNone/>
            </a:pPr>
            <a:endParaRPr/>
          </a:p>
          <a:p>
            <a:pPr marL="342900" lvl="0" indent="-2514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7837"/>
              <a:buNone/>
            </a:pPr>
            <a:endParaRPr/>
          </a:p>
          <a:p>
            <a:pPr marL="342900" lvl="0" indent="-2514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7837"/>
              <a:buNone/>
            </a:pPr>
            <a:endParaRPr/>
          </a:p>
        </p:txBody>
      </p:sp>
      <p:pic>
        <p:nvPicPr>
          <p:cNvPr id="162" name="Google Shape;162;p7" descr="Descripción: logotipo Cobienestar Fina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5269" y="220003"/>
            <a:ext cx="1157832" cy="1251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484" y="2155867"/>
            <a:ext cx="3073713" cy="1962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"/>
          <p:cNvSpPr txBox="1"/>
          <p:nvPr/>
        </p:nvSpPr>
        <p:spPr>
          <a:xfrm>
            <a:off x="2123165" y="323636"/>
            <a:ext cx="7839577" cy="1532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Trebuchet MS"/>
              <a:buNone/>
            </a:pPr>
            <a:r>
              <a:rPr lang="es-CO" sz="3509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PREVENIR EL ACOSO LABORAL Y PROMOVER UN AMBIENTE DE CONVIVENCIA.</a:t>
            </a:r>
            <a:endParaRPr sz="3509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9" name="Google Shape;169;p8" descr="Descripción: logotipo Cobienestar Fin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532" y="178524"/>
            <a:ext cx="1367878" cy="1258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8" descr="Resultado de imagen para numero 5 imagen"/>
          <p:cNvPicPr preferRelativeResize="0"/>
          <p:nvPr/>
        </p:nvPicPr>
        <p:blipFill rotWithShape="1">
          <a:blip r:embed="rId4">
            <a:alphaModFix/>
          </a:blip>
          <a:srcRect l="20297" t="11179" r="22718" b="14492"/>
          <a:stretch/>
        </p:blipFill>
        <p:spPr>
          <a:xfrm>
            <a:off x="9962742" y="807718"/>
            <a:ext cx="954190" cy="143505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8"/>
          <p:cNvSpPr txBox="1"/>
          <p:nvPr/>
        </p:nvSpPr>
        <p:spPr>
          <a:xfrm>
            <a:off x="4822953" y="2726856"/>
            <a:ext cx="6093979" cy="3424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58"/>
              <a:buFont typeface="Noto Sans Symbols"/>
              <a:buChar char="►"/>
            </a:pPr>
            <a:r>
              <a:rPr lang="es-CO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Comité de convivencia laboral periodo 2020-2022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58"/>
              <a:buFont typeface="Noto Sans Symbols"/>
              <a:buChar char="►"/>
            </a:pPr>
            <a:r>
              <a:rPr lang="es-CO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Campañas: Tips para convivir en armonía, inteligencia emocional , Distribución del tiempo, Acoso laboral, Manejo de finanzas cuando quedan sin empleo.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58"/>
              <a:buFont typeface="Noto Sans Symbols"/>
              <a:buChar char="►"/>
            </a:pPr>
            <a:r>
              <a:rPr lang="es-CO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Formato para presentar situaciones de acoso laboral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endParaRPr sz="1665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58318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endParaRPr sz="1665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2" name="Google Shape;172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9268" y="2716770"/>
            <a:ext cx="2493926" cy="2164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 txBox="1">
            <a:spLocks noGrp="1"/>
          </p:cNvSpPr>
          <p:nvPr>
            <p:ph type="title"/>
          </p:nvPr>
        </p:nvSpPr>
        <p:spPr>
          <a:xfrm>
            <a:off x="2415046" y="609131"/>
            <a:ext cx="7587936" cy="137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3333"/>
              <a:buFont typeface="Trebuchet MS"/>
              <a:buNone/>
            </a:pPr>
            <a:r>
              <a:rPr lang="es-CO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AVANCE DEL SISTEMA DE GESTIÓN DE SEGURIDAD Y SALUD EN EL TRABAJO 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8" name="Google Shape;178;p9" descr="Descripción: logotipo Cobienestar Fin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236" y="332508"/>
            <a:ext cx="1270896" cy="12884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9" name="Google Shape;179;p9"/>
          <p:cNvGraphicFramePr/>
          <p:nvPr>
            <p:extLst>
              <p:ext uri="{D42A27DB-BD31-4B8C-83A1-F6EECF244321}">
                <p14:modId xmlns:p14="http://schemas.microsoft.com/office/powerpoint/2010/main" val="2493206931"/>
              </p:ext>
            </p:extLst>
          </p:nvPr>
        </p:nvGraphicFramePr>
        <p:xfrm>
          <a:off x="2110240" y="2867118"/>
          <a:ext cx="8682450" cy="1746450"/>
        </p:xfrm>
        <a:graphic>
          <a:graphicData uri="http://schemas.openxmlformats.org/drawingml/2006/table">
            <a:tbl>
              <a:tblPr firstRow="1" bandRow="1">
                <a:noFill/>
                <a:tableStyleId>{FC441B7E-CED4-4799-A3CC-9AEF63E9D09F}</a:tableStyleId>
              </a:tblPr>
              <a:tblGrid>
                <a:gridCol w="1447075"/>
                <a:gridCol w="1447075"/>
                <a:gridCol w="1447075"/>
                <a:gridCol w="1447075"/>
                <a:gridCol w="1447075"/>
                <a:gridCol w="1447075"/>
              </a:tblGrid>
              <a:tr h="873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u="none" strike="noStrike" cap="none" dirty="0"/>
                        <a:t>2016</a:t>
                      </a:r>
                      <a:endParaRPr sz="2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u="none" strike="noStrike" cap="none"/>
                        <a:t>2017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u="none" strike="noStrike" cap="none"/>
                        <a:t>2018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u="none" strike="noStrike" cap="none"/>
                        <a:t>2019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u="none" strike="noStrike" cap="none"/>
                        <a:t>2020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u="none" strike="noStrike" cap="none"/>
                        <a:t>2021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</a:tr>
              <a:tr h="873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u="none" strike="noStrike" cap="none"/>
                        <a:t>20%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u="none" strike="noStrike" cap="none"/>
                        <a:t>75%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u="none" strike="noStrike" cap="none"/>
                        <a:t>80%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u="none" strike="noStrike" cap="none"/>
                        <a:t>90,5%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u="none" strike="noStrike" cap="none"/>
                        <a:t>91,75%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u="none" strike="noStrike" cap="none" dirty="0" smtClean="0"/>
                        <a:t>98%</a:t>
                      </a:r>
                      <a:endParaRPr sz="2400" u="none" strike="noStrike" cap="none" dirty="0"/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530</Words>
  <Application>Microsoft Office PowerPoint</Application>
  <PresentationFormat>Personalizado</PresentationFormat>
  <Paragraphs>97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Calibri</vt:lpstr>
      <vt:lpstr>Trebuchet MS</vt:lpstr>
      <vt:lpstr>Noto Sans Symbols</vt:lpstr>
      <vt:lpstr>Retrospección</vt:lpstr>
      <vt:lpstr> DEISY BIBIANA VARGAS RENDON  GERENTE COBIENESTAR</vt:lpstr>
      <vt:lpstr>POLITICA DE SST </vt:lpstr>
      <vt:lpstr>Presentación de PowerPoint</vt:lpstr>
      <vt:lpstr>IDENTIFICAR LOS PELIGROS, EVALUAR Y VALORAR LOS RIESGOS, ESTABLECER LOS RESPECTIVOS CONTROLES. </vt:lpstr>
      <vt:lpstr>CUMPLIR CON LA LEGISLACIÓN COLOMBIANA VIGENTE EN MATERIA DE SEGURIDAD Y SALUD EN EL TRABAJO  “SST”. </vt:lpstr>
      <vt:lpstr>PROMOVER LA SALUD, ADOPTAR ESTILOS DE VIDA SALUDABLES Y DESARROLLAR ACTIVIDADES EN LA PREVENCIÓN DEL CONSUMO DE SUSTANCIAS PSICOACTIVAS. </vt:lpstr>
      <vt:lpstr>PREVENIR ENFERMEDADES LABORALES, ACCIDENTES DE TRABAJO Y SITUACIONES DE EMERGENCIA.  </vt:lpstr>
      <vt:lpstr>Presentación de PowerPoint</vt:lpstr>
      <vt:lpstr>AVANCE DEL SISTEMA DE GESTIÓN DE SEGURIDAD Y SALUD EN EL TRABAJO </vt:lpstr>
      <vt:lpstr>INVITO A TODOS LOS COLABORADORES DE LA EMPRESA, A TENER:  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DEISY BIBIANA VARGAS RENDON  GERENTE COBIENESTAR</dc:title>
  <dc:creator>Eliza Velasquez B</dc:creator>
  <cp:lastModifiedBy>Usuario</cp:lastModifiedBy>
  <cp:revision>1</cp:revision>
  <dcterms:created xsi:type="dcterms:W3CDTF">2019-10-19T12:36:53Z</dcterms:created>
  <dcterms:modified xsi:type="dcterms:W3CDTF">2021-12-28T16:09:16Z</dcterms:modified>
</cp:coreProperties>
</file>