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58" r:id="rId4"/>
    <p:sldId id="259"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0" r:id="rId22"/>
    <p:sldId id="281"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3321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1280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16333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2235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9820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3575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57827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7542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8704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6216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409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6975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6578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4317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9896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3178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7/21/2020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9247408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MX" dirty="0"/>
              <a:t>SISTEMA DE GESTION DE SEGURIDAD Y</a:t>
            </a:r>
            <a:br>
              <a:rPr lang="es-MX" dirty="0"/>
            </a:br>
            <a:r>
              <a:rPr lang="es-MX" dirty="0"/>
              <a:t>SALUD EN EL TRABAJO</a:t>
            </a:r>
            <a:endParaRPr lang="es-CO" dirty="0"/>
          </a:p>
        </p:txBody>
      </p:sp>
      <p:sp>
        <p:nvSpPr>
          <p:cNvPr id="3" name="Subtítulo 2"/>
          <p:cNvSpPr>
            <a:spLocks noGrp="1"/>
          </p:cNvSpPr>
          <p:nvPr>
            <p:ph type="subTitle" idx="1"/>
          </p:nvPr>
        </p:nvSpPr>
        <p:spPr>
          <a:xfrm>
            <a:off x="2782396" y="4682446"/>
            <a:ext cx="6000102" cy="842063"/>
          </a:xfrm>
        </p:spPr>
        <p:txBody>
          <a:bodyPr>
            <a:normAutofit/>
          </a:bodyPr>
          <a:lstStyle/>
          <a:p>
            <a:endParaRPr lang="es-CO" dirty="0" smtClean="0"/>
          </a:p>
          <a:p>
            <a:pPr algn="ctr"/>
            <a:r>
              <a:rPr lang="es-CO" sz="2000" b="1" dirty="0" smtClean="0"/>
              <a:t>PROTOCOLOS </a:t>
            </a:r>
            <a:r>
              <a:rPr lang="es-CO" sz="2000" b="1" dirty="0"/>
              <a:t>RETORNO SEGURO </a:t>
            </a:r>
            <a:r>
              <a:rPr lang="es-CO" sz="2000" b="1" dirty="0" smtClean="0"/>
              <a:t>AL TRABAJO </a:t>
            </a:r>
          </a:p>
          <a:p>
            <a:pPr algn="ctr"/>
            <a:endParaRPr lang="es-CO" dirty="0"/>
          </a:p>
          <a:p>
            <a:endParaRPr lang="es-CO" dirty="0"/>
          </a:p>
        </p:txBody>
      </p:sp>
      <p:pic>
        <p:nvPicPr>
          <p:cNvPr id="1026"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33" y="4795311"/>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813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2725" y="539888"/>
            <a:ext cx="8911687" cy="1513783"/>
          </a:xfrm>
        </p:spPr>
        <p:txBody>
          <a:bodyPr>
            <a:normAutofit fontScale="90000"/>
          </a:bodyPr>
          <a:lstStyle/>
          <a:p>
            <a:pPr algn="ctr"/>
            <a:r>
              <a:rPr lang="es-CO" dirty="0"/>
              <a:t>VEHICULOS PROPIOS Y/O PARTICULARES (CARROS/ MOTOCICLETAS,</a:t>
            </a:r>
            <a:br>
              <a:rPr lang="es-CO" dirty="0"/>
            </a:br>
            <a:r>
              <a:rPr lang="es-CO" dirty="0"/>
              <a:t>BICICLETAS)</a:t>
            </a:r>
          </a:p>
        </p:txBody>
      </p:sp>
      <p:sp>
        <p:nvSpPr>
          <p:cNvPr id="3" name="Marcador de contenido 2"/>
          <p:cNvSpPr>
            <a:spLocks noGrp="1"/>
          </p:cNvSpPr>
          <p:nvPr>
            <p:ph idx="1"/>
          </p:nvPr>
        </p:nvSpPr>
        <p:spPr>
          <a:xfrm>
            <a:off x="989012" y="2393719"/>
            <a:ext cx="8915400" cy="3777622"/>
          </a:xfrm>
        </p:spPr>
        <p:txBody>
          <a:bodyPr/>
          <a:lstStyle/>
          <a:p>
            <a:pPr algn="ctr"/>
            <a:r>
              <a:rPr lang="es-MX" dirty="0" smtClean="0"/>
              <a:t>Carro</a:t>
            </a:r>
            <a:endParaRPr lang="es-MX" dirty="0"/>
          </a:p>
          <a:p>
            <a:r>
              <a:rPr lang="es-MX" dirty="0" smtClean="0"/>
              <a:t>En </a:t>
            </a:r>
            <a:r>
              <a:rPr lang="es-MX" dirty="0"/>
              <a:t>la medida de lo posible mantener ventilado el vehículo</a:t>
            </a:r>
          </a:p>
          <a:p>
            <a:r>
              <a:rPr lang="es-MX" dirty="0" smtClean="0"/>
              <a:t>Si </a:t>
            </a:r>
            <a:r>
              <a:rPr lang="es-MX" dirty="0"/>
              <a:t>lleva acompañante siempre debe ir en la parte de </a:t>
            </a:r>
            <a:r>
              <a:rPr lang="es-MX" dirty="0" smtClean="0"/>
              <a:t>atrás</a:t>
            </a:r>
          </a:p>
          <a:p>
            <a:pPr marL="0" indent="0">
              <a:buNone/>
            </a:pPr>
            <a:endParaRPr lang="es-CO" dirty="0"/>
          </a:p>
        </p:txBody>
      </p:sp>
      <p:pic>
        <p:nvPicPr>
          <p:cNvPr id="9218" name="Picture 2" descr="Vehiculo | Vectores, Fotos de Stock y PSD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593" y="3765885"/>
            <a:ext cx="3338237" cy="22237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98" y="5260400"/>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5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Motocicletas y bicicletas</a:t>
            </a:r>
            <a:br>
              <a:rPr lang="es-MX" dirty="0"/>
            </a:br>
            <a:endParaRPr lang="es-CO" dirty="0"/>
          </a:p>
        </p:txBody>
      </p:sp>
      <p:pic>
        <p:nvPicPr>
          <p:cNvPr id="10242" name="Picture 2" descr="Diseño De Ilustración De Vector De Icono De Vehículo De Entrega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681" y="2014800"/>
            <a:ext cx="2576763" cy="257676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apa Bocas | Vectores, Fotos de Stock y PSD Gra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753" y="2540817"/>
            <a:ext cx="2963861" cy="1974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13" y="5399603"/>
            <a:ext cx="1506268" cy="145839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659760" y="4754897"/>
            <a:ext cx="4277016" cy="1200329"/>
          </a:xfrm>
          <a:prstGeom prst="rect">
            <a:avLst/>
          </a:prstGeom>
        </p:spPr>
        <p:txBody>
          <a:bodyPr wrap="square">
            <a:spAutoFit/>
          </a:bodyPr>
          <a:lstStyle/>
          <a:p>
            <a:r>
              <a:rPr lang="es-MX" dirty="0"/>
              <a:t>Se debe desinfectar con regularidad el manubrio y sillines de estas, Así como de los elementos de seguridad cascos, guantes rodilleras</a:t>
            </a:r>
            <a:r>
              <a:rPr lang="es-MX" dirty="0" smtClean="0"/>
              <a:t>.</a:t>
            </a:r>
            <a:endParaRPr lang="es-MX" dirty="0"/>
          </a:p>
        </p:txBody>
      </p:sp>
      <p:sp>
        <p:nvSpPr>
          <p:cNvPr id="5" name="Rectángulo 4"/>
          <p:cNvSpPr/>
          <p:nvPr/>
        </p:nvSpPr>
        <p:spPr>
          <a:xfrm>
            <a:off x="6197251" y="4781141"/>
            <a:ext cx="3930884" cy="369332"/>
          </a:xfrm>
          <a:prstGeom prst="rect">
            <a:avLst/>
          </a:prstGeom>
        </p:spPr>
        <p:txBody>
          <a:bodyPr wrap="none">
            <a:spAutoFit/>
          </a:bodyPr>
          <a:lstStyle/>
          <a:p>
            <a:r>
              <a:rPr lang="es-MX" dirty="0"/>
              <a:t>Llevar siempre puesto el tapabocas.</a:t>
            </a:r>
          </a:p>
        </p:txBody>
      </p:sp>
    </p:spTree>
    <p:extLst>
      <p:ext uri="{BB962C8B-B14F-4D97-AF65-F5344CB8AC3E}">
        <p14:creationId xmlns:p14="http://schemas.microsoft.com/office/powerpoint/2010/main" val="2128811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PROTOCOLO PARA EL PARQUEO DE VEHICULOS</a:t>
            </a:r>
          </a:p>
        </p:txBody>
      </p:sp>
      <p:sp>
        <p:nvSpPr>
          <p:cNvPr id="3" name="Marcador de contenido 2"/>
          <p:cNvSpPr>
            <a:spLocks noGrp="1"/>
          </p:cNvSpPr>
          <p:nvPr>
            <p:ph idx="1"/>
          </p:nvPr>
        </p:nvSpPr>
        <p:spPr/>
        <p:txBody>
          <a:bodyPr/>
          <a:lstStyle/>
          <a:p>
            <a:r>
              <a:rPr lang="es-MX" dirty="0"/>
              <a:t>Evitar aglomeraciones de los vehículos</a:t>
            </a:r>
            <a:r>
              <a:rPr lang="es-MX" dirty="0" smtClean="0"/>
              <a:t>.</a:t>
            </a:r>
          </a:p>
          <a:p>
            <a:r>
              <a:rPr lang="es-MX" dirty="0" smtClean="0"/>
              <a:t>Establecer </a:t>
            </a:r>
            <a:r>
              <a:rPr lang="es-MX" dirty="0"/>
              <a:t>horarios de parqueo. Para evitar aglomeración de personas</a:t>
            </a:r>
            <a:r>
              <a:rPr lang="es-MX" dirty="0" smtClean="0"/>
              <a:t>.</a:t>
            </a:r>
          </a:p>
          <a:p>
            <a:pPr marL="0" indent="0">
              <a:buNone/>
            </a:pPr>
            <a:endParaRPr lang="es-CO" dirty="0"/>
          </a:p>
        </p:txBody>
      </p:sp>
      <p:pic>
        <p:nvPicPr>
          <p:cNvPr id="11266" name="Picture 2" descr="Diseño de zona de estacionamiento | Vector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593" y="3334255"/>
            <a:ext cx="2848149" cy="27071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3" y="5312163"/>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058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PROTOCOLO PARA EL INGRESO A LA EMPRESA</a:t>
            </a:r>
            <a:endParaRPr lang="es-CO" dirty="0"/>
          </a:p>
        </p:txBody>
      </p:sp>
      <p:sp>
        <p:nvSpPr>
          <p:cNvPr id="3" name="Marcador de contenido 2"/>
          <p:cNvSpPr>
            <a:spLocks noGrp="1"/>
          </p:cNvSpPr>
          <p:nvPr>
            <p:ph idx="1"/>
          </p:nvPr>
        </p:nvSpPr>
        <p:spPr/>
        <p:txBody>
          <a:bodyPr/>
          <a:lstStyle/>
          <a:p>
            <a:r>
              <a:rPr lang="es-MX" dirty="0"/>
              <a:t>Lavado de manos o desinfección de manos</a:t>
            </a:r>
            <a:r>
              <a:rPr lang="es-MX" dirty="0" smtClean="0"/>
              <a:t>.</a:t>
            </a:r>
          </a:p>
          <a:p>
            <a:r>
              <a:rPr lang="es-MX" dirty="0"/>
              <a:t>Al ingresar debe desinfectarse el calzado</a:t>
            </a:r>
            <a:r>
              <a:rPr lang="es-MX" dirty="0" smtClean="0"/>
              <a:t>.</a:t>
            </a:r>
          </a:p>
          <a:p>
            <a:r>
              <a:rPr lang="es-MX" dirty="0" smtClean="0"/>
              <a:t>Permitir la toma de la temperatura</a:t>
            </a:r>
            <a:endParaRPr lang="es-MX" dirty="0" smtClean="0"/>
          </a:p>
          <a:p>
            <a:r>
              <a:rPr lang="es-MX" dirty="0" smtClean="0"/>
              <a:t>El </a:t>
            </a:r>
            <a:r>
              <a:rPr lang="es-MX" dirty="0"/>
              <a:t>personal mayor de 60 años debe trabajar en </a:t>
            </a:r>
            <a:r>
              <a:rPr lang="es-MX" dirty="0" smtClean="0"/>
              <a:t>casa</a:t>
            </a:r>
            <a:r>
              <a:rPr lang="es-MX" dirty="0" smtClean="0"/>
              <a:t>.</a:t>
            </a:r>
          </a:p>
          <a:p>
            <a:r>
              <a:rPr lang="es-MX" dirty="0" smtClean="0"/>
              <a:t>El ingreso de los niños es restringido, solo se permite si es necesario </a:t>
            </a:r>
            <a:endParaRPr lang="es-MX" dirty="0" smtClean="0"/>
          </a:p>
          <a:p>
            <a:pPr marL="0" indent="0">
              <a:buNone/>
            </a:pPr>
            <a:endParaRPr lang="es-CO" dirty="0"/>
          </a:p>
        </p:txBody>
      </p:sp>
      <p:pic>
        <p:nvPicPr>
          <p:cNvPr id="12290" name="Picture 2" descr="Materiales de limpieza covid-19 prevención dibujos aislad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092" y="1431391"/>
            <a:ext cx="2376404" cy="23764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5312163"/>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108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PROTOCOLOS DE LOCKERT Y </a:t>
            </a:r>
            <a:r>
              <a:rPr lang="es-MX" dirty="0" smtClean="0"/>
              <a:t>VESTIERES PERSONAL AUXILIAR DE BODEGA.</a:t>
            </a:r>
            <a:endParaRPr lang="es-CO" dirty="0"/>
          </a:p>
        </p:txBody>
      </p:sp>
      <p:sp>
        <p:nvSpPr>
          <p:cNvPr id="3" name="Marcador de contenido 2"/>
          <p:cNvSpPr>
            <a:spLocks noGrp="1"/>
          </p:cNvSpPr>
          <p:nvPr>
            <p:ph idx="1"/>
          </p:nvPr>
        </p:nvSpPr>
        <p:spPr/>
        <p:txBody>
          <a:bodyPr/>
          <a:lstStyle/>
          <a:p>
            <a:r>
              <a:rPr lang="es-MX" dirty="0"/>
              <a:t>La ropa de trabajo deberá empacarse una bolsa plástica y lavarse en casa</a:t>
            </a:r>
            <a:r>
              <a:rPr lang="es-MX" dirty="0" smtClean="0"/>
              <a:t>.</a:t>
            </a:r>
          </a:p>
          <a:p>
            <a:r>
              <a:rPr lang="es-MX" dirty="0" smtClean="0"/>
              <a:t>Realizar </a:t>
            </a:r>
            <a:r>
              <a:rPr lang="es-MX" dirty="0"/>
              <a:t>el lavado de manos por 20 segundos después de hacer el cambio de vestuario </a:t>
            </a:r>
            <a:r>
              <a:rPr lang="es-MX" dirty="0" smtClean="0"/>
              <a:t>por dotación </a:t>
            </a:r>
            <a:r>
              <a:rPr lang="es-MX" dirty="0"/>
              <a:t>y viceversa</a:t>
            </a:r>
            <a:r>
              <a:rPr lang="es-MX" dirty="0" smtClean="0"/>
              <a:t>.</a:t>
            </a:r>
          </a:p>
          <a:p>
            <a:endParaRPr lang="es-MX" dirty="0" smtClean="0"/>
          </a:p>
          <a:p>
            <a:pPr marL="0" indent="0">
              <a:buNone/>
            </a:pPr>
            <a:endParaRPr lang="es-CO" dirty="0"/>
          </a:p>
        </p:txBody>
      </p:sp>
      <p:pic>
        <p:nvPicPr>
          <p:cNvPr id="6"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3" y="5312163"/>
            <a:ext cx="1506268" cy="14583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esinfectante de manos plano ilustrado | Vector Gra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922" y="3390615"/>
            <a:ext cx="2650746" cy="265074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2310" y="3188014"/>
            <a:ext cx="2853347" cy="2853347"/>
          </a:xfrm>
          <a:prstGeom prst="rect">
            <a:avLst/>
          </a:prstGeom>
        </p:spPr>
      </p:pic>
    </p:spTree>
    <p:extLst>
      <p:ext uri="{BB962C8B-B14F-4D97-AF65-F5344CB8AC3E}">
        <p14:creationId xmlns:p14="http://schemas.microsoft.com/office/powerpoint/2010/main" val="4082895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PROTOCOLO PARA OFICINAS, PUESTOS Y/O AREAS DE TRABAJO.</a:t>
            </a:r>
            <a:endParaRPr lang="es-CO" dirty="0"/>
          </a:p>
        </p:txBody>
      </p:sp>
      <p:pic>
        <p:nvPicPr>
          <p:cNvPr id="14340" name="Picture 4" descr="Estudiar por módulos, una opción ante la llegada del Covid-19 | 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887" y="1930400"/>
            <a:ext cx="5759561" cy="39765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77" y="5399603"/>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263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79212"/>
            <a:ext cx="8596668" cy="905301"/>
          </a:xfrm>
        </p:spPr>
        <p:txBody>
          <a:bodyPr/>
          <a:lstStyle/>
          <a:p>
            <a:pPr algn="ctr"/>
            <a:r>
              <a:rPr lang="es-CO" dirty="0"/>
              <a:t>PROTOCOLO DE AREAS COMUNES.</a:t>
            </a:r>
          </a:p>
        </p:txBody>
      </p:sp>
      <p:pic>
        <p:nvPicPr>
          <p:cNvPr id="16386" name="Picture 2" descr="Coronavirus: ¿hay que desinfectar grifos, pomos e interruptores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790" y="2100464"/>
            <a:ext cx="3598452" cy="211177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ousework Doing Housework Mop Carry Out Hygiene, Mothers Da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83" y="2100465"/>
            <a:ext cx="2816002" cy="20768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289" y="5417733"/>
            <a:ext cx="1506268" cy="145839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519790" y="4246592"/>
            <a:ext cx="5017214" cy="923330"/>
          </a:xfrm>
          <a:prstGeom prst="rect">
            <a:avLst/>
          </a:prstGeom>
        </p:spPr>
        <p:txBody>
          <a:bodyPr wrap="square">
            <a:spAutoFit/>
          </a:bodyPr>
          <a:lstStyle/>
          <a:p>
            <a:r>
              <a:rPr lang="es-MX" dirty="0" smtClean="0"/>
              <a:t>Desinfectar: puertas </a:t>
            </a:r>
            <a:r>
              <a:rPr lang="es-MX" dirty="0"/>
              <a:t>de acceso a la </a:t>
            </a:r>
            <a:r>
              <a:rPr lang="es-MX" dirty="0"/>
              <a:t>empresa, pisos, barandas, ventanas, auditorio, demás áreas </a:t>
            </a:r>
            <a:r>
              <a:rPr lang="es-MX" dirty="0" smtClean="0"/>
              <a:t>comunes</a:t>
            </a:r>
            <a:endParaRPr lang="es-MX" dirty="0"/>
          </a:p>
        </p:txBody>
      </p:sp>
      <p:sp>
        <p:nvSpPr>
          <p:cNvPr id="5" name="Rectángulo 4"/>
          <p:cNvSpPr/>
          <p:nvPr/>
        </p:nvSpPr>
        <p:spPr>
          <a:xfrm>
            <a:off x="466255" y="4317502"/>
            <a:ext cx="4311807" cy="646331"/>
          </a:xfrm>
          <a:prstGeom prst="rect">
            <a:avLst/>
          </a:prstGeom>
        </p:spPr>
        <p:txBody>
          <a:bodyPr wrap="square">
            <a:spAutoFit/>
          </a:bodyPr>
          <a:lstStyle/>
          <a:p>
            <a:r>
              <a:rPr lang="es-MX" dirty="0" smtClean="0"/>
              <a:t>Limpiar los pisos, barandas, ventanas, auditorio, demás áreas comunes</a:t>
            </a:r>
            <a:endParaRPr lang="es-MX" dirty="0"/>
          </a:p>
        </p:txBody>
      </p:sp>
    </p:spTree>
    <p:extLst>
      <p:ext uri="{BB962C8B-B14F-4D97-AF65-F5344CB8AC3E}">
        <p14:creationId xmlns:p14="http://schemas.microsoft.com/office/powerpoint/2010/main" val="189493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PROTOCOLO ELEMENTOS DE PROTECCIÓN PERSONAL, Y DOTACIÓN.</a:t>
            </a:r>
            <a:endParaRPr lang="es-CO" dirty="0"/>
          </a:p>
        </p:txBody>
      </p:sp>
      <p:sp>
        <p:nvSpPr>
          <p:cNvPr id="3" name="Marcador de contenido 2"/>
          <p:cNvSpPr>
            <a:spLocks noGrp="1"/>
          </p:cNvSpPr>
          <p:nvPr>
            <p:ph idx="1"/>
          </p:nvPr>
        </p:nvSpPr>
        <p:spPr/>
        <p:txBody>
          <a:bodyPr/>
          <a:lstStyle/>
          <a:p>
            <a:endParaRPr lang="es-MX" dirty="0" smtClean="0"/>
          </a:p>
          <a:p>
            <a:r>
              <a:rPr lang="es-MX" dirty="0"/>
              <a:t>U</a:t>
            </a:r>
            <a:r>
              <a:rPr lang="es-MX" dirty="0" smtClean="0"/>
              <a:t>so </a:t>
            </a:r>
            <a:r>
              <a:rPr lang="es-MX" dirty="0"/>
              <a:t>de todos los elementos de seguridad en el trabajo </a:t>
            </a:r>
            <a:r>
              <a:rPr lang="es-MX" dirty="0" smtClean="0"/>
              <a:t>y protección personal. </a:t>
            </a:r>
          </a:p>
          <a:p>
            <a:r>
              <a:rPr lang="es-MX" dirty="0" smtClean="0"/>
              <a:t>Lavar y desinfectar </a:t>
            </a:r>
            <a:r>
              <a:rPr lang="es-MX" dirty="0" smtClean="0"/>
              <a:t>los elementos personales</a:t>
            </a:r>
            <a:r>
              <a:rPr lang="es-MX" dirty="0"/>
              <a:t>, </a:t>
            </a:r>
            <a:r>
              <a:rPr lang="es-MX" dirty="0" smtClean="0"/>
              <a:t>como la </a:t>
            </a:r>
            <a:r>
              <a:rPr lang="es-MX" dirty="0"/>
              <a:t>ropa de trabajo, </a:t>
            </a:r>
            <a:r>
              <a:rPr lang="es-MX" dirty="0" smtClean="0"/>
              <a:t>gorros y </a:t>
            </a:r>
            <a:r>
              <a:rPr lang="es-MX" dirty="0" smtClean="0"/>
              <a:t>botas, caretas y tapabocas de tela.</a:t>
            </a:r>
            <a:endParaRPr lang="es-MX" dirty="0" smtClean="0"/>
          </a:p>
          <a:p>
            <a:pPr marL="0" indent="0">
              <a:buNone/>
            </a:pPr>
            <a:endParaRPr lang="es-MX" dirty="0" smtClean="0"/>
          </a:p>
        </p:txBody>
      </p:sp>
      <p:pic>
        <p:nvPicPr>
          <p:cNvPr id="17410" name="Picture 2" descr="Mascarillas: errores frecuentes - The New York T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407" y="3669620"/>
            <a:ext cx="2363100" cy="23631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Elementos de limpieza | Vector Gra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011" y="3678262"/>
            <a:ext cx="2363100" cy="2363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39" y="5312163"/>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039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PROTOLOS PARA EL USO DE LA COCINA DE LA EMPRESA</a:t>
            </a:r>
            <a:endParaRPr lang="es-CO" dirty="0"/>
          </a:p>
        </p:txBody>
      </p:sp>
      <p:sp>
        <p:nvSpPr>
          <p:cNvPr id="3" name="Marcador de contenido 2"/>
          <p:cNvSpPr>
            <a:spLocks noGrp="1"/>
          </p:cNvSpPr>
          <p:nvPr>
            <p:ph idx="1"/>
          </p:nvPr>
        </p:nvSpPr>
        <p:spPr>
          <a:xfrm>
            <a:off x="677334" y="1930401"/>
            <a:ext cx="8596668" cy="4110962"/>
          </a:xfrm>
        </p:spPr>
        <p:txBody>
          <a:bodyPr/>
          <a:lstStyle/>
          <a:p>
            <a:r>
              <a:rPr lang="es-MX" dirty="0"/>
              <a:t>I</a:t>
            </a:r>
            <a:r>
              <a:rPr lang="es-MX" dirty="0" smtClean="0"/>
              <a:t>ngresar </a:t>
            </a:r>
            <a:r>
              <a:rPr lang="es-MX" dirty="0"/>
              <a:t>por turno de </a:t>
            </a:r>
            <a:r>
              <a:rPr lang="es-MX" dirty="0" smtClean="0"/>
              <a:t>alimentación. </a:t>
            </a:r>
            <a:endParaRPr lang="es-MX" dirty="0" smtClean="0"/>
          </a:p>
          <a:p>
            <a:r>
              <a:rPr lang="es-MX" dirty="0" smtClean="0"/>
              <a:t>Lavarse las manos antes de retirar el tapabocas y ubicarlo en un lugar limpio </a:t>
            </a:r>
            <a:endParaRPr lang="es-MX" dirty="0" smtClean="0"/>
          </a:p>
          <a:p>
            <a:r>
              <a:rPr lang="es-MX" dirty="0"/>
              <a:t>M</a:t>
            </a:r>
            <a:r>
              <a:rPr lang="es-MX" dirty="0" smtClean="0"/>
              <a:t>antener </a:t>
            </a:r>
            <a:r>
              <a:rPr lang="es-MX" dirty="0"/>
              <a:t>una distancia mínima de uno o </a:t>
            </a:r>
            <a:r>
              <a:rPr lang="es-MX" dirty="0" smtClean="0"/>
              <a:t>dos metros </a:t>
            </a:r>
            <a:r>
              <a:rPr lang="es-MX" dirty="0"/>
              <a:t>entre </a:t>
            </a:r>
            <a:r>
              <a:rPr lang="es-MX" dirty="0" smtClean="0"/>
              <a:t>personas.</a:t>
            </a:r>
          </a:p>
          <a:p>
            <a:r>
              <a:rPr lang="es-MX" dirty="0" smtClean="0"/>
              <a:t>Lavar la loza </a:t>
            </a:r>
            <a:r>
              <a:rPr lang="es-MX" dirty="0" smtClean="0"/>
              <a:t>y </a:t>
            </a:r>
            <a:r>
              <a:rPr lang="es-MX" dirty="0"/>
              <a:t>colocarla en el lugar </a:t>
            </a:r>
            <a:r>
              <a:rPr lang="es-MX" dirty="0" smtClean="0"/>
              <a:t>designado.</a:t>
            </a:r>
          </a:p>
          <a:p>
            <a:r>
              <a:rPr lang="es-MX" dirty="0" smtClean="0"/>
              <a:t>Lavarse bien las manos para ponerse el tapabocas </a:t>
            </a:r>
            <a:endParaRPr lang="es-MX" dirty="0" smtClean="0"/>
          </a:p>
          <a:p>
            <a:pPr marL="0" indent="0">
              <a:buNone/>
            </a:pPr>
            <a:endParaRPr lang="es-CO" dirty="0"/>
          </a:p>
        </p:txBody>
      </p:sp>
      <p:pic>
        <p:nvPicPr>
          <p:cNvPr id="18434" name="Picture 2" descr="Platos sucios vector libre - Descargar Vectores Grati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347" y="3882616"/>
            <a:ext cx="2845321" cy="199172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Santo Domingo, Capital Cultural Gastronómica del Caribe | Metr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218" y="3998526"/>
            <a:ext cx="3064254" cy="20428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87" y="5312163"/>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255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PROTOCOLO PARA VISITANTES, PROVEEDORES, CONTRATISTAS.</a:t>
            </a:r>
            <a:endParaRPr lang="es-CO" dirty="0"/>
          </a:p>
        </p:txBody>
      </p:sp>
      <p:sp>
        <p:nvSpPr>
          <p:cNvPr id="3" name="Marcador de contenido 2"/>
          <p:cNvSpPr>
            <a:spLocks noGrp="1"/>
          </p:cNvSpPr>
          <p:nvPr>
            <p:ph idx="1"/>
          </p:nvPr>
        </p:nvSpPr>
        <p:spPr/>
        <p:txBody>
          <a:bodyPr/>
          <a:lstStyle/>
          <a:p>
            <a:endParaRPr lang="es-MX" dirty="0" smtClean="0"/>
          </a:p>
          <a:p>
            <a:r>
              <a:rPr lang="es-MX" dirty="0"/>
              <a:t>U</a:t>
            </a:r>
            <a:r>
              <a:rPr lang="es-MX" dirty="0" smtClean="0"/>
              <a:t>tilizar </a:t>
            </a:r>
            <a:r>
              <a:rPr lang="es-MX" dirty="0"/>
              <a:t>sus propias herramientas de </a:t>
            </a:r>
            <a:r>
              <a:rPr lang="es-MX" dirty="0" smtClean="0"/>
              <a:t>trabajo </a:t>
            </a:r>
            <a:endParaRPr lang="es-MX" dirty="0" smtClean="0"/>
          </a:p>
          <a:p>
            <a:r>
              <a:rPr lang="es-MX" dirty="0" smtClean="0"/>
              <a:t>Establecer </a:t>
            </a:r>
            <a:r>
              <a:rPr lang="es-MX" dirty="0"/>
              <a:t>turnos para proveedores y clientes para que puedan estar en las instalaciones</a:t>
            </a:r>
            <a:r>
              <a:rPr lang="es-MX" dirty="0" smtClean="0"/>
              <a:t>.</a:t>
            </a:r>
          </a:p>
          <a:p>
            <a:pPr marL="0" indent="0">
              <a:buNone/>
            </a:pPr>
            <a:endParaRPr lang="es-CO" dirty="0"/>
          </a:p>
        </p:txBody>
      </p:sp>
      <p:pic>
        <p:nvPicPr>
          <p:cNvPr id="19458" name="Picture 2" descr="513 mejores imágenes de organizador de herramientas en 202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286" y="3720762"/>
            <a:ext cx="2238375"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Vector Ilustración De Dibujos Animados De Un Trabajador De L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767" y="3720762"/>
            <a:ext cx="2299837" cy="3137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88" y="5312163"/>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689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1246" y="894566"/>
            <a:ext cx="8911687" cy="1280890"/>
          </a:xfrm>
        </p:spPr>
        <p:txBody>
          <a:bodyPr/>
          <a:lstStyle/>
          <a:p>
            <a:pPr algn="ctr"/>
            <a:r>
              <a:rPr lang="es-MX" b="1" dirty="0" smtClean="0"/>
              <a:t>INTRODUCCIÓN</a:t>
            </a:r>
            <a:endParaRPr lang="es-CO" b="1" dirty="0"/>
          </a:p>
        </p:txBody>
      </p:sp>
      <p:sp>
        <p:nvSpPr>
          <p:cNvPr id="3" name="Marcador de contenido 2"/>
          <p:cNvSpPr>
            <a:spLocks noGrp="1"/>
          </p:cNvSpPr>
          <p:nvPr>
            <p:ph idx="1"/>
          </p:nvPr>
        </p:nvSpPr>
        <p:spPr>
          <a:xfrm>
            <a:off x="751246" y="2532845"/>
            <a:ext cx="8915400" cy="3777622"/>
          </a:xfrm>
        </p:spPr>
        <p:txBody>
          <a:bodyPr/>
          <a:lstStyle/>
          <a:p>
            <a:r>
              <a:rPr lang="es-MX" dirty="0" smtClean="0"/>
              <a:t>Dentro del marco de la pandemia originada por el COVID – 19 y el aislamiento preventivo obligatorio al que nos ha traído el virus, es de vital importancia que la empresa defina un movimiento de actuación para efectuar la seguridad integral del sistema en gestión de seguridad y salud en el trabajo y que garantice la mitigación del riesgo del contagio de COVID – 19 de los trabajadores bajo las medidas de aseguramiento propuestas por el gobierno nacional.  </a:t>
            </a:r>
          </a:p>
        </p:txBody>
      </p:sp>
      <p:pic>
        <p:nvPicPr>
          <p:cNvPr id="4"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46" y="4852070"/>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681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6947" y="551920"/>
            <a:ext cx="8911687" cy="1565298"/>
          </a:xfrm>
        </p:spPr>
        <p:txBody>
          <a:bodyPr>
            <a:normAutofit fontScale="90000"/>
          </a:bodyPr>
          <a:lstStyle/>
          <a:p>
            <a:pPr algn="ctr"/>
            <a:r>
              <a:rPr lang="es-MX" dirty="0"/>
              <a:t>PROTOCOLOS QUE SE DEBEN ADOPTAR AL INGRESO Y SALIDA DE LA VIVIENDA </a:t>
            </a:r>
            <a:r>
              <a:rPr lang="es-MX" dirty="0" smtClean="0"/>
              <a:t>Y DESPLAZAMIENTO </a:t>
            </a:r>
            <a:r>
              <a:rPr lang="es-MX" dirty="0"/>
              <a:t>AL TRABAJO.</a:t>
            </a:r>
            <a:br>
              <a:rPr lang="es-MX" dirty="0"/>
            </a:br>
            <a:r>
              <a:rPr lang="es-MX" dirty="0"/>
              <a:t/>
            </a:r>
            <a:br>
              <a:rPr lang="es-MX" dirty="0"/>
            </a:br>
            <a:endParaRPr lang="es-CO" dirty="0"/>
          </a:p>
        </p:txBody>
      </p:sp>
      <p:sp>
        <p:nvSpPr>
          <p:cNvPr id="3" name="Marcador de contenido 2"/>
          <p:cNvSpPr>
            <a:spLocks noGrp="1"/>
          </p:cNvSpPr>
          <p:nvPr>
            <p:ph idx="1"/>
          </p:nvPr>
        </p:nvSpPr>
        <p:spPr>
          <a:xfrm>
            <a:off x="1073234" y="2274816"/>
            <a:ext cx="8915400" cy="3155143"/>
          </a:xfrm>
        </p:spPr>
        <p:txBody>
          <a:bodyPr/>
          <a:lstStyle/>
          <a:p>
            <a:r>
              <a:rPr lang="es-MX" dirty="0" smtClean="0"/>
              <a:t>AL </a:t>
            </a:r>
            <a:r>
              <a:rPr lang="es-MX" dirty="0"/>
              <a:t>INGRESAR A LA </a:t>
            </a:r>
            <a:r>
              <a:rPr lang="es-MX" dirty="0" smtClean="0"/>
              <a:t>VIVIENDA:</a:t>
            </a:r>
          </a:p>
          <a:p>
            <a:pPr marL="0" indent="0">
              <a:buNone/>
            </a:pPr>
            <a:r>
              <a:rPr lang="es-MX" dirty="0"/>
              <a:t>Evitar saludar con beso, abrazo y dar la </a:t>
            </a:r>
            <a:r>
              <a:rPr lang="es-MX" dirty="0" smtClean="0"/>
              <a:t>mano.</a:t>
            </a:r>
          </a:p>
          <a:p>
            <a:endParaRPr lang="es-CO" dirty="0"/>
          </a:p>
        </p:txBody>
      </p:sp>
      <p:pic>
        <p:nvPicPr>
          <p:cNvPr id="15366" name="Picture 6" descr="Conoce los síntomas del coronavirus y cómo podemos prevenirlo ..."/>
          <p:cNvPicPr>
            <a:picLocks noChangeAspect="1" noChangeArrowheads="1"/>
          </p:cNvPicPr>
          <p:nvPr/>
        </p:nvPicPr>
        <p:blipFill rotWithShape="1">
          <a:blip r:embed="rId2">
            <a:extLst>
              <a:ext uri="{28A0092B-C50C-407E-A947-70E740481C1C}">
                <a14:useLocalDpi xmlns:a14="http://schemas.microsoft.com/office/drawing/2010/main" val="0"/>
              </a:ext>
            </a:extLst>
          </a:blip>
          <a:srcRect t="13382" b="12587"/>
          <a:stretch/>
        </p:blipFill>
        <p:spPr bwMode="auto">
          <a:xfrm>
            <a:off x="1073234" y="3261814"/>
            <a:ext cx="3676187" cy="2041108"/>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Secretaría de Salud on Twitter: &quot;Por tu salud y la de los demás ..."/>
          <p:cNvPicPr>
            <a:picLocks noChangeAspect="1" noChangeArrowheads="1"/>
          </p:cNvPicPr>
          <p:nvPr/>
        </p:nvPicPr>
        <p:blipFill rotWithShape="1">
          <a:blip r:embed="rId3">
            <a:extLst>
              <a:ext uri="{28A0092B-C50C-407E-A947-70E740481C1C}">
                <a14:useLocalDpi xmlns:a14="http://schemas.microsoft.com/office/drawing/2010/main" val="0"/>
              </a:ext>
            </a:extLst>
          </a:blip>
          <a:srcRect b="10657"/>
          <a:stretch/>
        </p:blipFill>
        <p:spPr bwMode="auto">
          <a:xfrm>
            <a:off x="5530934" y="3152632"/>
            <a:ext cx="2787832" cy="29888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65" y="5412294"/>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5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48495" y="437882"/>
            <a:ext cx="7625507" cy="1120462"/>
          </a:xfrm>
        </p:spPr>
        <p:txBody>
          <a:bodyPr/>
          <a:lstStyle/>
          <a:p>
            <a:pPr algn="ctr"/>
            <a:r>
              <a:rPr lang="es-CO" sz="3200" dirty="0"/>
              <a:t>PROTOCOLO PARA ATENCION DE CASOS SOSPECHOSOS </a:t>
            </a:r>
            <a:r>
              <a:rPr lang="es-CO" sz="3200" dirty="0" smtClean="0"/>
              <a:t>COVID-19</a:t>
            </a:r>
            <a:endParaRPr lang="es-CO" sz="3200" dirty="0"/>
          </a:p>
        </p:txBody>
      </p:sp>
      <p:sp>
        <p:nvSpPr>
          <p:cNvPr id="3" name="Subtítulo 2"/>
          <p:cNvSpPr>
            <a:spLocks noGrp="1"/>
          </p:cNvSpPr>
          <p:nvPr>
            <p:ph type="subTitle" idx="1"/>
          </p:nvPr>
        </p:nvSpPr>
        <p:spPr>
          <a:xfrm>
            <a:off x="579550" y="1558344"/>
            <a:ext cx="9040968" cy="4430331"/>
          </a:xfrm>
        </p:spPr>
        <p:txBody>
          <a:bodyPr/>
          <a:lstStyle/>
          <a:p>
            <a:pPr algn="just"/>
            <a:r>
              <a:rPr lang="es-CO" dirty="0" smtClean="0"/>
              <a:t>En caso de tener sospecha de covid-19 debe reportar a su jefe inmediato, quien reportara al responsable del </a:t>
            </a:r>
            <a:r>
              <a:rPr lang="es-CO" sz="1600" dirty="0" smtClean="0"/>
              <a:t>SGSST</a:t>
            </a:r>
            <a:r>
              <a:rPr lang="es-CO" dirty="0" smtClean="0"/>
              <a:t> con el fin de dar inicio a la activación de la ruta del municipio </a:t>
            </a:r>
          </a:p>
          <a:p>
            <a:pPr algn="just"/>
            <a:endParaRPr lang="es-CO" dirty="0" smtClean="0"/>
          </a:p>
          <a:p>
            <a:pPr algn="just"/>
            <a:endParaRPr lang="es-CO" dirty="0" smtClean="0"/>
          </a:p>
          <a:p>
            <a:pPr algn="just"/>
            <a:endParaRPr lang="es-CO" dirty="0"/>
          </a:p>
          <a:p>
            <a:pPr algn="just"/>
            <a:endParaRPr lang="es-CO" dirty="0" smtClean="0"/>
          </a:p>
          <a:p>
            <a:pPr algn="just"/>
            <a:endParaRPr lang="es-CO" dirty="0"/>
          </a:p>
          <a:p>
            <a:pPr algn="just"/>
            <a:endParaRPr lang="es-CO" dirty="0" smtClean="0"/>
          </a:p>
          <a:p>
            <a:pPr algn="just"/>
            <a:r>
              <a:rPr lang="es-CO" dirty="0" smtClean="0"/>
              <a:t>Reportar diariamente su estado de estado de salud (toma de temperatura) al responsable del SGSST </a:t>
            </a:r>
          </a:p>
          <a:p>
            <a:pPr algn="just"/>
            <a:endParaRPr lang="es-CO" dirty="0" smtClean="0"/>
          </a:p>
          <a:p>
            <a:pPr algn="just"/>
            <a:endParaRPr lang="es-CO" dirty="0"/>
          </a:p>
        </p:txBody>
      </p:sp>
      <p:pic>
        <p:nvPicPr>
          <p:cNvPr id="5" name="Imagen 4"/>
          <p:cNvPicPr>
            <a:picLocks noChangeAspect="1"/>
          </p:cNvPicPr>
          <p:nvPr/>
        </p:nvPicPr>
        <p:blipFill rotWithShape="1">
          <a:blip r:embed="rId2"/>
          <a:srcRect l="37781" t="20701" r="25185" b="49273"/>
          <a:stretch/>
        </p:blipFill>
        <p:spPr>
          <a:xfrm>
            <a:off x="3474076" y="2678806"/>
            <a:ext cx="3197180" cy="1452023"/>
          </a:xfrm>
          <a:prstGeom prst="rect">
            <a:avLst/>
          </a:prstGeom>
        </p:spPr>
      </p:pic>
    </p:spTree>
    <p:extLst>
      <p:ext uri="{BB962C8B-B14F-4D97-AF65-F5344CB8AC3E}">
        <p14:creationId xmlns:p14="http://schemas.microsoft.com/office/powerpoint/2010/main" val="2030350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42911" y="124974"/>
            <a:ext cx="7766936" cy="583365"/>
          </a:xfrm>
        </p:spPr>
        <p:txBody>
          <a:bodyPr/>
          <a:lstStyle/>
          <a:p>
            <a:pPr algn="ctr"/>
            <a:r>
              <a:rPr lang="es-CO" sz="3200" dirty="0"/>
              <a:t>PROTOCOLO REGRESO AL MUNICIPIO </a:t>
            </a:r>
            <a:endParaRPr lang="es-CO" sz="3200" dirty="0"/>
          </a:p>
        </p:txBody>
      </p:sp>
      <p:sp>
        <p:nvSpPr>
          <p:cNvPr id="3" name="Subtítulo 2"/>
          <p:cNvSpPr>
            <a:spLocks noGrp="1"/>
          </p:cNvSpPr>
          <p:nvPr>
            <p:ph type="subTitle" idx="1"/>
          </p:nvPr>
        </p:nvSpPr>
        <p:spPr>
          <a:xfrm>
            <a:off x="540914" y="901521"/>
            <a:ext cx="9865216" cy="5602309"/>
          </a:xfrm>
        </p:spPr>
        <p:txBody>
          <a:bodyPr>
            <a:normAutofit fontScale="92500" lnSpcReduction="10000"/>
          </a:bodyPr>
          <a:lstStyle/>
          <a:p>
            <a:pPr marL="342900" lvl="0" indent="-342900" algn="just">
              <a:buFont typeface="+mj-lt"/>
              <a:buAutoNum type="arabicPeriod"/>
            </a:pPr>
            <a:r>
              <a:rPr lang="es-CO" sz="1900" dirty="0"/>
              <a:t>Restringe las visitas a familiares y amigos.</a:t>
            </a:r>
          </a:p>
          <a:p>
            <a:pPr marL="342900" lvl="0" indent="-342900" algn="just">
              <a:buFont typeface="+mj-lt"/>
              <a:buAutoNum type="arabicPeriod"/>
            </a:pPr>
            <a:r>
              <a:rPr lang="es-CO" sz="1900" dirty="0"/>
              <a:t>No saludes con besos, abrazos o la mano</a:t>
            </a:r>
          </a:p>
          <a:p>
            <a:pPr marL="342900" lvl="0" indent="-342900" algn="just">
              <a:buFont typeface="+mj-lt"/>
              <a:buAutoNum type="arabicPeriod"/>
            </a:pPr>
            <a:r>
              <a:rPr lang="es-CO" sz="1900" dirty="0"/>
              <a:t>Al llegar, quítate los zapatos y lava la suela con agua y jabón.</a:t>
            </a:r>
          </a:p>
          <a:p>
            <a:pPr marL="342900" lvl="0" indent="-342900" algn="just">
              <a:buFont typeface="+mj-lt"/>
              <a:buAutoNum type="arabicPeriod"/>
            </a:pPr>
            <a:r>
              <a:rPr lang="es-CO" sz="1900" dirty="0"/>
              <a:t>Báñate con abundante agua y jabón</a:t>
            </a:r>
          </a:p>
          <a:p>
            <a:pPr marL="342900" lvl="0" indent="-342900" algn="just">
              <a:buFont typeface="+mj-lt"/>
              <a:buAutoNum type="arabicPeriod"/>
            </a:pPr>
            <a:r>
              <a:rPr lang="es-CO" sz="1900" dirty="0"/>
              <a:t>Lávate adecuadamente y cada 3 horas las manos.</a:t>
            </a:r>
          </a:p>
          <a:p>
            <a:pPr marL="342900" lvl="0" indent="-342900" algn="just">
              <a:buFont typeface="+mj-lt"/>
              <a:buAutoNum type="arabicPeriod"/>
            </a:pPr>
            <a:r>
              <a:rPr lang="es-CO" sz="1900" dirty="0"/>
              <a:t>Desinfecta los elementos que han sido manipulados.</a:t>
            </a:r>
          </a:p>
          <a:p>
            <a:pPr marL="342900" lvl="0" indent="-342900" algn="just">
              <a:buFont typeface="+mj-lt"/>
              <a:buAutoNum type="arabicPeriod"/>
            </a:pPr>
            <a:r>
              <a:rPr lang="es-CO" sz="1900" dirty="0"/>
              <a:t>Entrar en cuarentena por 14 días</a:t>
            </a:r>
          </a:p>
          <a:p>
            <a:pPr marL="342900" lvl="0" indent="-342900" algn="just">
              <a:buFont typeface="+mj-lt"/>
              <a:buAutoNum type="arabicPeriod"/>
            </a:pPr>
            <a:r>
              <a:rPr lang="es-CO" sz="1900" dirty="0"/>
              <a:t>Tener aislamiento dentro del hogar, es decir tener una habitación ventilada, separar los utensilios (cucharas, platos, vasos, pocillos </a:t>
            </a:r>
            <a:r>
              <a:rPr lang="es-CO" sz="1900" dirty="0" err="1"/>
              <a:t>etc</a:t>
            </a:r>
            <a:r>
              <a:rPr lang="es-CO" sz="1900" dirty="0"/>
              <a:t>)</a:t>
            </a:r>
          </a:p>
          <a:p>
            <a:pPr marL="342900" lvl="0" indent="-342900" algn="just">
              <a:buFont typeface="+mj-lt"/>
              <a:buAutoNum type="arabicPeriod"/>
            </a:pPr>
            <a:r>
              <a:rPr lang="es-CO" sz="1900" dirty="0"/>
              <a:t>Usar siempre tapabocas, así como los demás integrantes de la familia </a:t>
            </a:r>
          </a:p>
          <a:p>
            <a:pPr marL="342900" lvl="0" indent="-342900" algn="just">
              <a:buFont typeface="+mj-lt"/>
              <a:buAutoNum type="arabicPeriod"/>
            </a:pPr>
            <a:r>
              <a:rPr lang="es-CO" sz="1900" dirty="0"/>
              <a:t>Si tienen mascotas, estas también deben estar aislados </a:t>
            </a:r>
          </a:p>
          <a:p>
            <a:pPr marL="342900" lvl="0" indent="-342900" algn="just">
              <a:buFont typeface="+mj-lt"/>
              <a:buAutoNum type="arabicPeriod"/>
            </a:pPr>
            <a:r>
              <a:rPr lang="es-CO" sz="1900" dirty="0"/>
              <a:t>Reportar a la empresa si tiene síntomas de gripe.</a:t>
            </a:r>
          </a:p>
          <a:p>
            <a:pPr marL="342900" lvl="0" indent="-342900" algn="just">
              <a:buFont typeface="+mj-lt"/>
              <a:buAutoNum type="arabicPeriod"/>
            </a:pPr>
            <a:r>
              <a:rPr lang="es-CO" sz="1900" dirty="0"/>
              <a:t>Atender el llamado de la empresa para el respectivo seguimiento </a:t>
            </a:r>
          </a:p>
          <a:p>
            <a:pPr marL="342900" lvl="0" indent="-342900" algn="just">
              <a:buFont typeface="+mj-lt"/>
              <a:buAutoNum type="arabicPeriod"/>
            </a:pPr>
            <a:r>
              <a:rPr lang="es-CO" sz="1900" dirty="0"/>
              <a:t>Dar cumplimiento a las demás recomendaciones que la empresa le notifique </a:t>
            </a:r>
          </a:p>
          <a:p>
            <a:r>
              <a:rPr lang="es-CO" dirty="0"/>
              <a:t> </a:t>
            </a:r>
          </a:p>
          <a:p>
            <a:endParaRPr lang="es-CO" dirty="0"/>
          </a:p>
        </p:txBody>
      </p:sp>
    </p:spTree>
    <p:extLst>
      <p:ext uri="{BB962C8B-B14F-4D97-AF65-F5344CB8AC3E}">
        <p14:creationId xmlns:p14="http://schemas.microsoft.com/office/powerpoint/2010/main" val="2242830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dirty="0"/>
              <a:t>PROTOCOLO PARA MANEJO DE LOS RESIDUOS EN LOS CENTROS DE TRABAJO.</a:t>
            </a:r>
            <a:endParaRPr lang="es-CO" dirty="0"/>
          </a:p>
        </p:txBody>
      </p:sp>
      <p:sp>
        <p:nvSpPr>
          <p:cNvPr id="3" name="Marcador de contenido 2"/>
          <p:cNvSpPr>
            <a:spLocks noGrp="1"/>
          </p:cNvSpPr>
          <p:nvPr>
            <p:ph idx="1"/>
          </p:nvPr>
        </p:nvSpPr>
        <p:spPr>
          <a:xfrm>
            <a:off x="677334" y="2373686"/>
            <a:ext cx="8915400" cy="3777622"/>
          </a:xfrm>
        </p:spPr>
        <p:txBody>
          <a:bodyPr/>
          <a:lstStyle/>
          <a:p>
            <a:r>
              <a:rPr lang="es-MX" dirty="0"/>
              <a:t>La gestión de los residuos ordinarios continuará realizándose del </a:t>
            </a:r>
            <a:r>
              <a:rPr lang="es-MX" dirty="0" smtClean="0"/>
              <a:t>modo habitual</a:t>
            </a:r>
            <a:r>
              <a:rPr lang="es-MX" dirty="0"/>
              <a:t>, respetando los protocolos de separación de residuos</a:t>
            </a:r>
            <a:r>
              <a:rPr lang="es-MX" dirty="0" smtClean="0"/>
              <a:t>.</a:t>
            </a:r>
          </a:p>
          <a:p>
            <a:pPr marL="0" indent="0">
              <a:buNone/>
            </a:pPr>
            <a:endParaRPr lang="es-MX" dirty="0" smtClean="0"/>
          </a:p>
        </p:txBody>
      </p:sp>
      <p:pic>
        <p:nvPicPr>
          <p:cNvPr id="20482" name="Picture 2" descr="Conjunto de elementos de desecho | Vector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468" y="3356150"/>
            <a:ext cx="3506946" cy="2184839"/>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Basura y reciclaje con vidrio y desechos orgánicos realistas ..."/>
          <p:cNvPicPr>
            <a:picLocks noChangeAspect="1" noChangeArrowheads="1"/>
          </p:cNvPicPr>
          <p:nvPr/>
        </p:nvPicPr>
        <p:blipFill rotWithShape="1">
          <a:blip r:embed="rId3">
            <a:extLst>
              <a:ext uri="{28A0092B-C50C-407E-A947-70E740481C1C}">
                <a14:useLocalDpi xmlns:a14="http://schemas.microsoft.com/office/drawing/2010/main" val="0"/>
              </a:ext>
            </a:extLst>
          </a:blip>
          <a:srcRect t="10674"/>
          <a:stretch/>
        </p:blipFill>
        <p:spPr bwMode="auto">
          <a:xfrm>
            <a:off x="5258909" y="3356151"/>
            <a:ext cx="3295115" cy="21848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5518491"/>
            <a:ext cx="1383478" cy="133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573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CONDICIONES GENERALES</a:t>
            </a:r>
          </a:p>
        </p:txBody>
      </p:sp>
      <p:sp>
        <p:nvSpPr>
          <p:cNvPr id="3" name="Marcador de contenido 2"/>
          <p:cNvSpPr>
            <a:spLocks noGrp="1"/>
          </p:cNvSpPr>
          <p:nvPr>
            <p:ph idx="1"/>
          </p:nvPr>
        </p:nvSpPr>
        <p:spPr/>
        <p:txBody>
          <a:bodyPr/>
          <a:lstStyle/>
          <a:p>
            <a:r>
              <a:rPr lang="es-MX" dirty="0"/>
              <a:t>Informar sobre el estado de </a:t>
            </a:r>
            <a:r>
              <a:rPr lang="es-MX" dirty="0" smtClean="0"/>
              <a:t>salud.</a:t>
            </a:r>
          </a:p>
          <a:p>
            <a:r>
              <a:rPr lang="es-MX" dirty="0"/>
              <a:t>U</a:t>
            </a:r>
            <a:r>
              <a:rPr lang="es-MX" dirty="0" smtClean="0"/>
              <a:t>so </a:t>
            </a:r>
            <a:r>
              <a:rPr lang="es-MX" dirty="0"/>
              <a:t>obligatorio de </a:t>
            </a:r>
            <a:r>
              <a:rPr lang="es-MX" dirty="0" smtClean="0"/>
              <a:t>tapabocas.</a:t>
            </a:r>
          </a:p>
          <a:p>
            <a:r>
              <a:rPr lang="es-MX" dirty="0"/>
              <a:t>Cada persona debe ser responsable </a:t>
            </a:r>
            <a:r>
              <a:rPr lang="es-MX" dirty="0" smtClean="0"/>
              <a:t>de la desinfección de </a:t>
            </a:r>
            <a:r>
              <a:rPr lang="es-MX" dirty="0"/>
              <a:t>su puesto de </a:t>
            </a:r>
            <a:r>
              <a:rPr lang="es-MX" dirty="0" smtClean="0"/>
              <a:t>trabajo.</a:t>
            </a:r>
            <a:endParaRPr lang="es-CO" dirty="0"/>
          </a:p>
        </p:txBody>
      </p:sp>
      <p:pic>
        <p:nvPicPr>
          <p:cNvPr id="21506" name="Picture 2" descr="Instrucciones de uso del tapabocas en tiempo de COVID-19"/>
          <p:cNvPicPr>
            <a:picLocks noChangeAspect="1" noChangeArrowheads="1"/>
          </p:cNvPicPr>
          <p:nvPr/>
        </p:nvPicPr>
        <p:blipFill rotWithShape="1">
          <a:blip r:embed="rId2">
            <a:extLst>
              <a:ext uri="{28A0092B-C50C-407E-A947-70E740481C1C}">
                <a14:useLocalDpi xmlns:a14="http://schemas.microsoft.com/office/drawing/2010/main" val="0"/>
              </a:ext>
            </a:extLst>
          </a:blip>
          <a:srcRect b="13226"/>
          <a:stretch/>
        </p:blipFill>
        <p:spPr bwMode="auto">
          <a:xfrm>
            <a:off x="2311323" y="3729417"/>
            <a:ext cx="2664345" cy="231194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Supera el miedo a limpiar tu computadora portátil - The New York Tim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12396" y="3729417"/>
            <a:ext cx="3326284" cy="22169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85" y="5399603"/>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773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7532" y="779347"/>
            <a:ext cx="8911687" cy="1280890"/>
          </a:xfrm>
        </p:spPr>
        <p:txBody>
          <a:bodyPr/>
          <a:lstStyle/>
          <a:p>
            <a:pPr algn="ctr"/>
            <a:r>
              <a:rPr lang="es-MX" b="1" dirty="0" smtClean="0"/>
              <a:t>OBJETIVO</a:t>
            </a:r>
            <a:r>
              <a:rPr lang="es-MX" dirty="0" smtClean="0"/>
              <a:t/>
            </a:r>
            <a:br>
              <a:rPr lang="es-MX" dirty="0" smtClean="0"/>
            </a:br>
            <a:endParaRPr lang="es-CO" dirty="0"/>
          </a:p>
        </p:txBody>
      </p:sp>
      <p:sp>
        <p:nvSpPr>
          <p:cNvPr id="3" name="Marcador de contenido 2"/>
          <p:cNvSpPr>
            <a:spLocks noGrp="1"/>
          </p:cNvSpPr>
          <p:nvPr>
            <p:ph idx="1"/>
          </p:nvPr>
        </p:nvSpPr>
        <p:spPr>
          <a:xfrm>
            <a:off x="747532" y="1903928"/>
            <a:ext cx="8915400" cy="3777622"/>
          </a:xfrm>
        </p:spPr>
        <p:txBody>
          <a:bodyPr/>
          <a:lstStyle/>
          <a:p>
            <a:pPr algn="ctr"/>
            <a:endParaRPr lang="es-MX" dirty="0" smtClean="0"/>
          </a:p>
          <a:p>
            <a:r>
              <a:rPr lang="es-MX" dirty="0"/>
              <a:t>Establecer los protocolos de promoción y prevención mínimas requeridas para el </a:t>
            </a:r>
            <a:r>
              <a:rPr lang="es-MX" dirty="0" smtClean="0"/>
              <a:t>retorno seguro </a:t>
            </a:r>
            <a:r>
              <a:rPr lang="es-MX" dirty="0"/>
              <a:t>de los trabajadores a los lugares de trabajo, garantizando el control y prevención </a:t>
            </a:r>
            <a:r>
              <a:rPr lang="es-MX" dirty="0" smtClean="0"/>
              <a:t>del contagio </a:t>
            </a:r>
            <a:r>
              <a:rPr lang="es-MX" dirty="0"/>
              <a:t>por COVID-19</a:t>
            </a:r>
            <a:r>
              <a:rPr lang="es-MX" dirty="0" smtClean="0"/>
              <a:t>.</a:t>
            </a:r>
          </a:p>
          <a:p>
            <a:pPr marL="0" indent="0" algn="ctr">
              <a:buNone/>
            </a:pPr>
            <a:endParaRPr lang="es-MX" dirty="0" smtClean="0"/>
          </a:p>
          <a:p>
            <a:pPr marL="0" indent="0" algn="ctr">
              <a:buNone/>
            </a:pPr>
            <a:endParaRPr lang="es-MX" dirty="0"/>
          </a:p>
          <a:p>
            <a:pPr marL="0" indent="0" algn="ctr">
              <a:buNone/>
            </a:pPr>
            <a:endParaRPr lang="es-MX" dirty="0"/>
          </a:p>
        </p:txBody>
      </p:sp>
      <p:pic>
        <p:nvPicPr>
          <p:cNvPr id="2052" name="Picture 4" descr="Doctor luchando covid-19 en estilo de dibujos animados - Descarga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885" y="3566121"/>
            <a:ext cx="2884979" cy="19233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17" y="5347734"/>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202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640" y="826954"/>
            <a:ext cx="8911687" cy="1280890"/>
          </a:xfrm>
        </p:spPr>
        <p:txBody>
          <a:bodyPr/>
          <a:lstStyle/>
          <a:p>
            <a:pPr algn="ctr"/>
            <a:r>
              <a:rPr lang="es-MX" b="1" dirty="0" smtClean="0"/>
              <a:t>ALCANCE</a:t>
            </a:r>
            <a:endParaRPr lang="es-CO" b="1" dirty="0"/>
          </a:p>
        </p:txBody>
      </p:sp>
      <p:sp>
        <p:nvSpPr>
          <p:cNvPr id="6" name="Marcador de contenido 5"/>
          <p:cNvSpPr>
            <a:spLocks noGrp="1"/>
          </p:cNvSpPr>
          <p:nvPr>
            <p:ph idx="1"/>
          </p:nvPr>
        </p:nvSpPr>
        <p:spPr>
          <a:xfrm>
            <a:off x="677333" y="1799980"/>
            <a:ext cx="8596668" cy="3880773"/>
          </a:xfrm>
        </p:spPr>
        <p:txBody>
          <a:bodyPr/>
          <a:lstStyle/>
          <a:p>
            <a:pPr algn="just"/>
            <a:r>
              <a:rPr lang="es-MX" dirty="0"/>
              <a:t>Este protocolo pretende entregar las recomendaciones mínimas que deben implementar la empresa frente al control de los riesgos derivados de situaciones, actividades o lugares en los cuales se puede presentar un contacto cercano o una exposición que incremente el riesgo de contagio por Covid-19, en el marco del retorno seguro al trabajo en las actividades desarrolladas de carácter operativo o administrativo. </a:t>
            </a:r>
            <a:endParaRPr lang="es-MX" dirty="0" smtClean="0"/>
          </a:p>
          <a:p>
            <a:endParaRPr lang="es-MX" dirty="0"/>
          </a:p>
          <a:p>
            <a:endParaRPr lang="es-CO" dirty="0"/>
          </a:p>
        </p:txBody>
      </p:sp>
      <p:pic>
        <p:nvPicPr>
          <p:cNvPr id="3082" name="Picture 10" descr="Tendencias: El coronavirus, un agente de la globalizació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199" y="3740366"/>
            <a:ext cx="4842310" cy="26089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17" y="5399603"/>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486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MEDIDAS GENERALES PARA LA REDUCCIÓN DEL RIESGO </a:t>
            </a:r>
            <a:endParaRPr lang="es-CO" dirty="0"/>
          </a:p>
        </p:txBody>
      </p:sp>
      <p:sp>
        <p:nvSpPr>
          <p:cNvPr id="3" name="Marcador de contenido 2"/>
          <p:cNvSpPr>
            <a:spLocks noGrp="1"/>
          </p:cNvSpPr>
          <p:nvPr>
            <p:ph idx="1"/>
          </p:nvPr>
        </p:nvSpPr>
        <p:spPr/>
        <p:txBody>
          <a:bodyPr/>
          <a:lstStyle/>
          <a:p>
            <a:r>
              <a:rPr lang="es-MX" dirty="0"/>
              <a:t>La empresa tiene la responsabilidad global de asegurar que se adopten todas las medidas </a:t>
            </a:r>
            <a:r>
              <a:rPr lang="es-MX" dirty="0" smtClean="0"/>
              <a:t>de prevención </a:t>
            </a:r>
            <a:r>
              <a:rPr lang="es-MX" dirty="0"/>
              <a:t>y protección factibles para reducir al mínimo los riesgos laborales. Por ello, </a:t>
            </a:r>
            <a:r>
              <a:rPr lang="es-MX" dirty="0" smtClean="0"/>
              <a:t>debes tener </a:t>
            </a:r>
            <a:r>
              <a:rPr lang="es-MX" dirty="0"/>
              <a:t>en cuenta los diferentes escenarios en los que se presenta mayor riesgo de contagio </a:t>
            </a:r>
            <a:r>
              <a:rPr lang="es-MX" dirty="0" smtClean="0"/>
              <a:t>en las </a:t>
            </a:r>
            <a:r>
              <a:rPr lang="es-MX" dirty="0"/>
              <a:t>actividades en los que se requiera proximidad entre personas y/o trabajadores</a:t>
            </a:r>
            <a:r>
              <a:rPr lang="es-MX" dirty="0" smtClean="0"/>
              <a:t>.</a:t>
            </a:r>
          </a:p>
          <a:p>
            <a:endParaRPr lang="es-CO" dirty="0"/>
          </a:p>
        </p:txBody>
      </p:sp>
      <p:pic>
        <p:nvPicPr>
          <p:cNvPr id="1028" name="Picture 4" descr="Qué medidas preventivas se han de adoptar al reiniciar 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663" y="4022410"/>
            <a:ext cx="3682329" cy="18888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5312163"/>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85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4754" y="3308825"/>
            <a:ext cx="2802846" cy="785504"/>
          </a:xfrm>
        </p:spPr>
        <p:txBody>
          <a:bodyPr/>
          <a:lstStyle/>
          <a:p>
            <a:r>
              <a:rPr lang="es-MX" dirty="0"/>
              <a:t>H</a:t>
            </a:r>
            <a:r>
              <a:rPr lang="es-MX" dirty="0" smtClean="0"/>
              <a:t>igiene </a:t>
            </a:r>
            <a:r>
              <a:rPr lang="es-MX" dirty="0"/>
              <a:t>respiratoria </a:t>
            </a:r>
          </a:p>
          <a:p>
            <a:pPr marL="0" indent="0">
              <a:buNone/>
            </a:pPr>
            <a:endParaRPr lang="es-CO" dirty="0"/>
          </a:p>
        </p:txBody>
      </p:sp>
      <p:pic>
        <p:nvPicPr>
          <p:cNvPr id="5124" name="Picture 4" descr="AnestesiaR pone a disposición información científica sob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888" y="778311"/>
            <a:ext cx="3010029" cy="253051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apa Bocas | Vectores, Fotos de Stock y PSD Gra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293" y="778311"/>
            <a:ext cx="2387969" cy="23879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3" y="5399603"/>
            <a:ext cx="1506268" cy="145839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4426424" y="3308825"/>
            <a:ext cx="5577385" cy="1477328"/>
          </a:xfrm>
          <a:prstGeom prst="rect">
            <a:avLst/>
          </a:prstGeom>
        </p:spPr>
        <p:txBody>
          <a:bodyPr wrap="square">
            <a:spAutoFit/>
          </a:bodyPr>
          <a:lstStyle/>
          <a:p>
            <a:r>
              <a:rPr lang="es-MX" dirty="0"/>
              <a:t>En las áreas de mayor circulación disponer del suministro de gel antibacterial (recepción, oficinas, bodegas, cocina, zonas de archivo, entre otros </a:t>
            </a:r>
            <a:r>
              <a:rPr lang="es-MX" dirty="0" smtClean="0"/>
              <a:t>espacios como en la entrega de los kits de alimentos, </a:t>
            </a:r>
            <a:endParaRPr lang="es-CO" dirty="0"/>
          </a:p>
        </p:txBody>
      </p:sp>
    </p:spTree>
    <p:extLst>
      <p:ext uri="{BB962C8B-B14F-4D97-AF65-F5344CB8AC3E}">
        <p14:creationId xmlns:p14="http://schemas.microsoft.com/office/powerpoint/2010/main" val="4062644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MX" dirty="0"/>
              <a:t>RECOMENDACIONES Y RESPONSABILIDADES PARA LOS TRABAJADORES.</a:t>
            </a:r>
            <a:endParaRPr lang="es-CO" dirty="0"/>
          </a:p>
        </p:txBody>
      </p:sp>
      <p:sp>
        <p:nvSpPr>
          <p:cNvPr id="3" name="Marcador de contenido 2"/>
          <p:cNvSpPr>
            <a:spLocks noGrp="1"/>
          </p:cNvSpPr>
          <p:nvPr>
            <p:ph idx="1"/>
          </p:nvPr>
        </p:nvSpPr>
        <p:spPr>
          <a:xfrm>
            <a:off x="677334" y="1738649"/>
            <a:ext cx="8596668" cy="4302714"/>
          </a:xfrm>
        </p:spPr>
        <p:txBody>
          <a:bodyPr>
            <a:normAutofit/>
          </a:bodyPr>
          <a:lstStyle/>
          <a:p>
            <a:r>
              <a:rPr lang="es-CO" dirty="0" smtClean="0"/>
              <a:t>Mantener la distancia interpersonal (aproximadamente 2 metros).</a:t>
            </a:r>
          </a:p>
          <a:p>
            <a:r>
              <a:rPr lang="es-MX" dirty="0" smtClean="0"/>
              <a:t>Lavado de </a:t>
            </a:r>
            <a:r>
              <a:rPr lang="es-MX" dirty="0" smtClean="0"/>
              <a:t>manos</a:t>
            </a:r>
          </a:p>
          <a:p>
            <a:r>
              <a:rPr lang="es-MX" dirty="0" smtClean="0"/>
              <a:t>Consumo de agua </a:t>
            </a:r>
          </a:p>
          <a:p>
            <a:r>
              <a:rPr lang="es-MX" dirty="0" smtClean="0"/>
              <a:t>Consumo de frutas verduras </a:t>
            </a:r>
          </a:p>
          <a:p>
            <a:r>
              <a:rPr lang="es-MX" dirty="0" smtClean="0"/>
              <a:t>Realizar ejercicio</a:t>
            </a:r>
            <a:endParaRPr lang="es-CO" dirty="0"/>
          </a:p>
        </p:txBody>
      </p:sp>
      <p:pic>
        <p:nvPicPr>
          <p:cNvPr id="6148" name="Picture 4" descr="Ilustración de lavado de manos | Vector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011" y="3764662"/>
            <a:ext cx="2611498" cy="19388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istancia | Vectores, Fotos de Stock y PSD Gratis"/>
          <p:cNvPicPr>
            <a:picLocks noChangeAspect="1" noChangeArrowheads="1"/>
          </p:cNvPicPr>
          <p:nvPr/>
        </p:nvPicPr>
        <p:blipFill rotWithShape="1">
          <a:blip r:embed="rId3">
            <a:extLst>
              <a:ext uri="{28A0092B-C50C-407E-A947-70E740481C1C}">
                <a14:useLocalDpi xmlns:a14="http://schemas.microsoft.com/office/drawing/2010/main" val="0"/>
              </a:ext>
            </a:extLst>
          </a:blip>
          <a:srcRect t="21331"/>
          <a:stretch/>
        </p:blipFill>
        <p:spPr bwMode="auto">
          <a:xfrm>
            <a:off x="5092825" y="3764662"/>
            <a:ext cx="3699860" cy="19388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43" y="5399603"/>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373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220" y="530481"/>
            <a:ext cx="8911687" cy="1475146"/>
          </a:xfrm>
        </p:spPr>
        <p:txBody>
          <a:bodyPr>
            <a:normAutofit fontScale="90000"/>
          </a:bodyPr>
          <a:lstStyle/>
          <a:p>
            <a:r>
              <a:rPr lang="es-CO" dirty="0"/>
              <a:t>PROTOCOLO PARA TRANSPORTE PÚBLICO, PARTICULARES Y/O PROPIOS, </a:t>
            </a:r>
            <a:r>
              <a:rPr lang="es-CO" dirty="0" smtClean="0"/>
              <a:t>USO DE BICICLETA</a:t>
            </a:r>
            <a:endParaRPr lang="es-CO" dirty="0"/>
          </a:p>
        </p:txBody>
      </p:sp>
      <p:sp>
        <p:nvSpPr>
          <p:cNvPr id="3" name="Marcador de contenido 2"/>
          <p:cNvSpPr>
            <a:spLocks noGrp="1"/>
          </p:cNvSpPr>
          <p:nvPr>
            <p:ph idx="1"/>
          </p:nvPr>
        </p:nvSpPr>
        <p:spPr>
          <a:xfrm>
            <a:off x="796507" y="2005627"/>
            <a:ext cx="8915400" cy="3511515"/>
          </a:xfrm>
        </p:spPr>
        <p:txBody>
          <a:bodyPr/>
          <a:lstStyle/>
          <a:p>
            <a:pPr marL="0" indent="0">
              <a:buNone/>
            </a:pPr>
            <a:r>
              <a:rPr lang="es-MX" dirty="0"/>
              <a:t>Al estar los trabajadores en los vehículos de transporte se tiene una probabilidad alta </a:t>
            </a:r>
            <a:r>
              <a:rPr lang="es-MX" dirty="0" smtClean="0"/>
              <a:t>de contagio</a:t>
            </a:r>
            <a:r>
              <a:rPr lang="es-MX" dirty="0"/>
              <a:t>, no solo porque se viaja con otras personas en un espacio reducido, sino porque </a:t>
            </a:r>
            <a:r>
              <a:rPr lang="es-MX" dirty="0" smtClean="0"/>
              <a:t>hay superficies </a:t>
            </a:r>
            <a:r>
              <a:rPr lang="es-MX" dirty="0"/>
              <a:t>de agarre con las que se tiene contacto compartido todo el tiempo. Por lo </a:t>
            </a:r>
            <a:r>
              <a:rPr lang="es-MX" dirty="0" smtClean="0"/>
              <a:t>anterior, se </a:t>
            </a:r>
            <a:r>
              <a:rPr lang="es-MX" dirty="0"/>
              <a:t>sugiere tener en cuenta los siguientes protocolos</a:t>
            </a:r>
            <a:r>
              <a:rPr lang="es-MX" dirty="0" smtClean="0"/>
              <a:t>:</a:t>
            </a:r>
          </a:p>
          <a:p>
            <a:pPr marL="0" indent="0">
              <a:buNone/>
            </a:pPr>
            <a:endParaRPr lang="es-MX" dirty="0" smtClean="0"/>
          </a:p>
          <a:p>
            <a:pPr marL="0" indent="0">
              <a:buNone/>
            </a:pPr>
            <a:endParaRPr lang="es-CO" dirty="0"/>
          </a:p>
        </p:txBody>
      </p:sp>
      <p:pic>
        <p:nvPicPr>
          <p:cNvPr id="7170" name="Picture 2" descr="Calaméo - Actividad Medios De Transporte"/>
          <p:cNvPicPr>
            <a:picLocks noChangeAspect="1" noChangeArrowheads="1"/>
          </p:cNvPicPr>
          <p:nvPr/>
        </p:nvPicPr>
        <p:blipFill rotWithShape="1">
          <a:blip r:embed="rId2">
            <a:extLst>
              <a:ext uri="{28A0092B-C50C-407E-A947-70E740481C1C}">
                <a14:useLocalDpi xmlns:a14="http://schemas.microsoft.com/office/drawing/2010/main" val="0"/>
              </a:ext>
            </a:extLst>
          </a:blip>
          <a:srcRect t="24802" b="58717"/>
          <a:stretch/>
        </p:blipFill>
        <p:spPr bwMode="auto">
          <a:xfrm>
            <a:off x="796507" y="3569733"/>
            <a:ext cx="8349459" cy="19474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08" y="5399603"/>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32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TRANSPORTE PUBLICO 			</a:t>
            </a:r>
            <a:endParaRPr lang="es-CO" dirty="0"/>
          </a:p>
        </p:txBody>
      </p:sp>
      <p:sp>
        <p:nvSpPr>
          <p:cNvPr id="3" name="Marcador de contenido 2"/>
          <p:cNvSpPr>
            <a:spLocks noGrp="1"/>
          </p:cNvSpPr>
          <p:nvPr>
            <p:ph idx="1"/>
          </p:nvPr>
        </p:nvSpPr>
        <p:spPr/>
        <p:txBody>
          <a:bodyPr/>
          <a:lstStyle/>
          <a:p>
            <a:r>
              <a:rPr lang="es-MX" dirty="0" smtClean="0"/>
              <a:t>Al </a:t>
            </a:r>
            <a:r>
              <a:rPr lang="es-MX" dirty="0"/>
              <a:t>ingreso al vehículo, los pasajeros uno a uno deberán higienizar sus manos </a:t>
            </a:r>
            <a:r>
              <a:rPr lang="es-MX" dirty="0" smtClean="0"/>
              <a:t>con gel antibacterial </a:t>
            </a:r>
            <a:r>
              <a:rPr lang="es-MX" dirty="0"/>
              <a:t>a base de alcohol al 70</a:t>
            </a:r>
            <a:r>
              <a:rPr lang="es-MX" dirty="0" smtClean="0"/>
              <a:t>%.</a:t>
            </a:r>
          </a:p>
          <a:p>
            <a:pPr marL="0" indent="0">
              <a:buNone/>
            </a:pPr>
            <a:endParaRPr lang="es-MX" dirty="0" smtClean="0"/>
          </a:p>
        </p:txBody>
      </p:sp>
      <p:pic>
        <p:nvPicPr>
          <p:cNvPr id="8194" name="Picture 2" descr="Estamos exigiendo el uso del tapabocas a los pasajeros”: Metrosinú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000" y="3155599"/>
            <a:ext cx="3361335" cy="18907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6.googleusercontent.com/nSP6XdDW0Fv2WD7micgvfw7MqqXOKmeu0pbdBS4VGaV4Ng1SgNT8RlQcROqzUx0h7p7Klqct1wsHMSBQNlEYD7GdYzIOTPQvJxyoUHJGTG6DTjCdcuWUZeTT08T8gT1bfoDsrAilVF8o0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5165849"/>
            <a:ext cx="1506268" cy="145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453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734</TotalTime>
  <Words>1084</Words>
  <Application>Microsoft Office PowerPoint</Application>
  <PresentationFormat>Panorámica</PresentationFormat>
  <Paragraphs>95</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Trebuchet MS</vt:lpstr>
      <vt:lpstr>Wingdings 3</vt:lpstr>
      <vt:lpstr>Faceta</vt:lpstr>
      <vt:lpstr>SISTEMA DE GESTION DE SEGURIDAD Y SALUD EN EL TRABAJO</vt:lpstr>
      <vt:lpstr>INTRODUCCIÓN</vt:lpstr>
      <vt:lpstr>OBJETIVO </vt:lpstr>
      <vt:lpstr>ALCANCE</vt:lpstr>
      <vt:lpstr>MEDIDAS GENERALES PARA LA REDUCCIÓN DEL RIESGO </vt:lpstr>
      <vt:lpstr>Presentación de PowerPoint</vt:lpstr>
      <vt:lpstr>RECOMENDACIONES Y RESPONSABILIDADES PARA LOS TRABAJADORES.</vt:lpstr>
      <vt:lpstr>PROTOCOLO PARA TRANSPORTE PÚBLICO, PARTICULARES Y/O PROPIOS, USO DE BICICLETA</vt:lpstr>
      <vt:lpstr>TRANSPORTE PUBLICO    </vt:lpstr>
      <vt:lpstr>VEHICULOS PROPIOS Y/O PARTICULARES (CARROS/ MOTOCICLETAS, BICICLETAS)</vt:lpstr>
      <vt:lpstr>Motocicletas y bicicletas </vt:lpstr>
      <vt:lpstr>PROTOCOLO PARA EL PARQUEO DE VEHICULOS</vt:lpstr>
      <vt:lpstr>PROTOCOLO PARA EL INGRESO A LA EMPRESA</vt:lpstr>
      <vt:lpstr>PROTOCOLOS DE LOCKERT Y VESTIERES PERSONAL AUXILIAR DE BODEGA.</vt:lpstr>
      <vt:lpstr>PROTOCOLO PARA OFICINAS, PUESTOS Y/O AREAS DE TRABAJO.</vt:lpstr>
      <vt:lpstr>PROTOCOLO DE AREAS COMUNES.</vt:lpstr>
      <vt:lpstr>PROTOCOLO ELEMENTOS DE PROTECCIÓN PERSONAL, Y DOTACIÓN.</vt:lpstr>
      <vt:lpstr>PROTOLOS PARA EL USO DE LA COCINA DE LA EMPRESA</vt:lpstr>
      <vt:lpstr>PROTOCOLO PARA VISITANTES, PROVEEDORES, CONTRATISTAS.</vt:lpstr>
      <vt:lpstr>PROTOCOLOS QUE SE DEBEN ADOPTAR AL INGRESO Y SALIDA DE LA VIVIENDA Y DESPLAZAMIENTO AL TRABAJO.  </vt:lpstr>
      <vt:lpstr>PROTOCOLO PARA ATENCION DE CASOS SOSPECHOSOS COVID-19</vt:lpstr>
      <vt:lpstr>PROTOCOLO REGRESO AL MUNICIPIO </vt:lpstr>
      <vt:lpstr>PROTOCOLO PARA MANEJO DE LOS RESIDUOS EN LOS CENTROS DE TRABAJO.</vt:lpstr>
      <vt:lpstr>CONDICIONES GENERALES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GESTION DE SEGURIDAD Y SALUD EN EL TRABAJO</dc:title>
  <dc:creator>LENOVO</dc:creator>
  <cp:lastModifiedBy>Eliza Velasquez B</cp:lastModifiedBy>
  <cp:revision>34</cp:revision>
  <dcterms:created xsi:type="dcterms:W3CDTF">2020-07-14T16:01:01Z</dcterms:created>
  <dcterms:modified xsi:type="dcterms:W3CDTF">2020-07-21T19:33:24Z</dcterms:modified>
</cp:coreProperties>
</file>